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57" autoAdjust="0"/>
  </p:normalViewPr>
  <p:slideViewPr>
    <p:cSldViewPr snapToGrid="0" snapToObjects="1">
      <p:cViewPr>
        <p:scale>
          <a:sx n="66" d="100"/>
          <a:sy n="66"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02B97-6EAC-0A47-A6CC-1A224F527079}" type="datetimeFigureOut">
              <a:rPr lang="en-US" smtClean="0"/>
              <a:t>8/3/19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2369E-0D1E-664E-810F-F3C6D35BF931}" type="slidenum">
              <a:rPr lang="en-US" smtClean="0"/>
              <a:t>‹#›</a:t>
            </a:fld>
            <a:endParaRPr lang="en-US"/>
          </a:p>
        </p:txBody>
      </p:sp>
    </p:spTree>
    <p:extLst>
      <p:ext uri="{BB962C8B-B14F-4D97-AF65-F5344CB8AC3E}">
        <p14:creationId xmlns:p14="http://schemas.microsoft.com/office/powerpoint/2010/main" val="31382674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en.wikipedia.org/wiki/John_Chrysostom" TargetMode="External"/><Relationship Id="rId21" Type="http://schemas.openxmlformats.org/officeDocument/2006/relationships/hyperlink" Target="https://en.wikipedia.org/wiki/Papal_primacy%23cite_note-126" TargetMode="External"/><Relationship Id="rId22" Type="http://schemas.openxmlformats.org/officeDocument/2006/relationships/hyperlink" Target="https://en.wikipedia.org/wiki/Augustine" TargetMode="External"/><Relationship Id="rId23" Type="http://schemas.openxmlformats.org/officeDocument/2006/relationships/hyperlink" Target="'On_Christian_doctrine'" TargetMode="External"/><Relationship Id="rId24" Type="http://schemas.openxmlformats.org/officeDocument/2006/relationships/hyperlink" Target="https://en.wikipedia.org/wiki/Papal_primacy%23cite_note-129" TargetMode="External"/><Relationship Id="rId25" Type="http://schemas.openxmlformats.org/officeDocument/2006/relationships/hyperlink" Target="https://en.wikipedia.org/wiki/Papal_primacy%23cite_note-FOOTNOTEGuettee1866175-130" TargetMode="External"/><Relationship Id="rId26" Type="http://schemas.openxmlformats.org/officeDocument/2006/relationships/hyperlink" Target="'Donatists'" TargetMode="External"/><Relationship Id="rId27" Type="http://schemas.openxmlformats.org/officeDocument/2006/relationships/hyperlink" Target="https://en.wikipedia.org/wiki/Papal_primacy%23cite_note-133" TargetMode="External"/><Relationship Id="rId28" Type="http://schemas.openxmlformats.org/officeDocument/2006/relationships/hyperlink" Target="https://en.wikipedia.org/wiki/Wikipedia:Disputed_statement" TargetMode="External"/><Relationship Id="rId29" Type="http://schemas.openxmlformats.org/officeDocument/2006/relationships/hyperlink" Target="https://en.wikipedia.org/wiki/Talk:Papal_primacy%23Sentence_about_Tertullian_Poitiers_Chrysostom_Augustine_is_synthesis" TargetMode="External"/><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www.biblegateway.com/passage/?search=Matthew+16:16-19&amp;version=RSVCE%23fen-RSVCE-27863a" TargetMode="External"/><Relationship Id="rId4" Type="http://schemas.openxmlformats.org/officeDocument/2006/relationships/hyperlink" Target="https://www.biblegateway.com/passage/?search=Matthew+16:16-19&amp;version=RSVCE%23fen-RSVCE-27865b" TargetMode="External"/><Relationship Id="rId5" Type="http://schemas.openxmlformats.org/officeDocument/2006/relationships/hyperlink" Target="https://www.biblegateway.com/passage/?search=Matthew+16:16-19&amp;version=RSVCE%23fen-RSVCE-27865c" TargetMode="External"/><Relationship Id="rId30" Type="http://schemas.openxmlformats.org/officeDocument/2006/relationships/hyperlink" Target="https://en.wikipedia.org/wiki/Third_Ecumenical_Council" TargetMode="External"/><Relationship Id="rId31" Type="http://schemas.openxmlformats.org/officeDocument/2006/relationships/hyperlink" Target="https://en.wikipedia.org/wiki/Pope_Celestine_I" TargetMode="External"/><Relationship Id="rId32" Type="http://schemas.openxmlformats.org/officeDocument/2006/relationships/hyperlink" Target="https://en.wikipedia.org/wiki/Papal_primacy%23cite_note-FOOTNOTEDavis1990153-134" TargetMode="External"/><Relationship Id="rId9" Type="http://schemas.openxmlformats.org/officeDocument/2006/relationships/hyperlink" Target="https://en.wikipedia.org/wiki/Papal_primacy%23cite_note-FOOTNOTEWare199328,_47,_241-118" TargetMode="External"/><Relationship Id="rId6" Type="http://schemas.openxmlformats.org/officeDocument/2006/relationships/hyperlink" Target="https://www.biblegateway.com/passage/?search=Matthew+16:16-19&amp;version=RSVCE%23fen-RSVCE-27865d" TargetMode="External"/><Relationship Id="rId7" Type="http://schemas.openxmlformats.org/officeDocument/2006/relationships/hyperlink" Target="https://www.biblegateway.com/passage/?search=Matthew+16:16-19&amp;version=RSVCE%23fen-RSVCE-27865e" TargetMode="External"/><Relationship Id="rId8" Type="http://schemas.openxmlformats.org/officeDocument/2006/relationships/hyperlink" Target="https://www.biblegateway.com/passage/?search=Matthew+16:16-19&amp;version=RSVCE%23fen-RSVCE-27866f" TargetMode="External"/><Relationship Id="rId33" Type="http://schemas.openxmlformats.org/officeDocument/2006/relationships/hyperlink" Target="https://en.wikipedia.org/wiki/Papal_primacy%23cite_note-FOOTNOTEWhelton199859-135" TargetMode="External"/><Relationship Id="rId10" Type="http://schemas.openxmlformats.org/officeDocument/2006/relationships/hyperlink" Target="https://en.wikipedia.org/wiki/Talk:Papal_primacy%23Ware_cherry_picked" TargetMode="External"/><Relationship Id="rId11" Type="http://schemas.openxmlformats.org/officeDocument/2006/relationships/hyperlink" Target="https://en.wikipedia.org/wiki/Wikipedia:AUDIENCE" TargetMode="External"/><Relationship Id="rId12" Type="http://schemas.openxmlformats.org/officeDocument/2006/relationships/hyperlink" Target="https://www.biblegateway.com/passage/?search=Matthew+16:18&amp;version=RSVCE" TargetMode="External"/><Relationship Id="rId13" Type="http://schemas.openxmlformats.org/officeDocument/2006/relationships/hyperlink" Target="https://en.wikipedia.org/wiki/Papal_primacy%23cite_note-FOOTNOTEKesich199547%E2%80%9348-119" TargetMode="External"/><Relationship Id="rId14" Type="http://schemas.openxmlformats.org/officeDocument/2006/relationships/hyperlink" Target="https://en.wikipedia.org/wiki/Papal_primacy%23cite_note-FOOTNOTEWebster-120" TargetMode="External"/><Relationship Id="rId15" Type="http://schemas.openxmlformats.org/officeDocument/2006/relationships/hyperlink" Target="https://en.wikipedia.org/wiki/Church_Fathers" TargetMode="External"/><Relationship Id="rId16" Type="http://schemas.openxmlformats.org/officeDocument/2006/relationships/hyperlink" Target="https://en.wikipedia.org/wiki/Tertullian" TargetMode="External"/><Relationship Id="rId17" Type="http://schemas.openxmlformats.org/officeDocument/2006/relationships/hyperlink" Target="https://en.wikipedia.org/wiki/Papal_primacy%23cite_note-122" TargetMode="External"/><Relationship Id="rId18" Type="http://schemas.openxmlformats.org/officeDocument/2006/relationships/hyperlink" Target="https://en.wikipedia.org/wiki/Hilary_of_Poitiers" TargetMode="External"/><Relationship Id="rId19" Type="http://schemas.openxmlformats.org/officeDocument/2006/relationships/hyperlink" Target="https://en.wikipedia.org/wiki/Papal_primacy%23cite_note-124"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en.wikipedia.org/wiki/Second_Council_of_Lyo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9" Type="http://schemas.openxmlformats.org/officeDocument/2006/relationships/hyperlink" Target="https://en.wikipedia.org/wiki/Beliefs" TargetMode="External"/><Relationship Id="rId20" Type="http://schemas.openxmlformats.org/officeDocument/2006/relationships/hyperlink" Target="https://en.wikipedia.org/wiki/Papal_infallibility%23cite_note-8" TargetMode="External"/><Relationship Id="rId21" Type="http://schemas.openxmlformats.org/officeDocument/2006/relationships/hyperlink" Target="https://en.wikipedia.org/wiki/Papal_infallibility%23cite_note-9" TargetMode="External"/><Relationship Id="rId22" Type="http://schemas.openxmlformats.org/officeDocument/2006/relationships/hyperlink" Target="https://en.wikipedia.org/wiki/Pope_Pius_IX" TargetMode="External"/><Relationship Id="rId23" Type="http://schemas.openxmlformats.org/officeDocument/2006/relationships/hyperlink" Target="https://en.wikipedia.org/wiki/Ineffabilis_Deus" TargetMode="External"/><Relationship Id="rId10" Type="http://schemas.openxmlformats.org/officeDocument/2006/relationships/hyperlink" Target="https://en.wikipedia.org/wiki/Papal_infallibility%23cite_note-4" TargetMode="External"/><Relationship Id="rId11" Type="http://schemas.openxmlformats.org/officeDocument/2006/relationships/hyperlink" Target="https://en.wikipedia.org/wiki/Papal_infallibility%23cite_note-5" TargetMode="External"/><Relationship Id="rId12" Type="http://schemas.openxmlformats.org/officeDocument/2006/relationships/hyperlink" Target="https://en.wikipedia.org/wiki/Vatican_I" TargetMode="External"/><Relationship Id="rId13" Type="http://schemas.openxmlformats.org/officeDocument/2006/relationships/hyperlink" Target="https://en.wikipedia.org/wiki/Pope_Pius_XII" TargetMode="External"/><Relationship Id="rId14" Type="http://schemas.openxmlformats.org/officeDocument/2006/relationships/hyperlink" Target="https://en.wikipedia.org/wiki/Assumption_of_Mary" TargetMode="External"/><Relationship Id="rId15" Type="http://schemas.openxmlformats.org/officeDocument/2006/relationships/hyperlink" Target="https://en.wikipedia.org/wiki/Article_of_faith" TargetMode="External"/><Relationship Id="rId16" Type="http://schemas.openxmlformats.org/officeDocument/2006/relationships/hyperlink" Target="https://en.wikipedia.org/wiki/Papal_infallibility%23cite_note-6" TargetMode="External"/><Relationship Id="rId17" Type="http://schemas.openxmlformats.org/officeDocument/2006/relationships/hyperlink" Target="https://en.wikipedia.org/wiki/Pope_Boniface_VIII" TargetMode="External"/><Relationship Id="rId18" Type="http://schemas.openxmlformats.org/officeDocument/2006/relationships/hyperlink" Target="https://en.wikipedia.org/wiki/Unam_Sanctam" TargetMode="External"/><Relationship Id="rId19" Type="http://schemas.openxmlformats.org/officeDocument/2006/relationships/hyperlink" Target="https://en.wikipedia.org/wiki/Papal_infallibility%23cite_note-7" TargetMode="External"/><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s://en.wikipedia.org/wiki/Sacred_Scripture" TargetMode="External"/><Relationship Id="rId4" Type="http://schemas.openxmlformats.org/officeDocument/2006/relationships/hyperlink" Target="https://en.wikipedia.org/wiki/Sacred_Tradition" TargetMode="External"/><Relationship Id="rId5" Type="http://schemas.openxmlformats.org/officeDocument/2006/relationships/hyperlink" Target="https://en.wikipedia.org/wiki/Magisterium" TargetMode="External"/><Relationship Id="rId6" Type="http://schemas.openxmlformats.org/officeDocument/2006/relationships/hyperlink" Target="https://en.wikipedia.org/wiki/Ecumenical_councils" TargetMode="External"/><Relationship Id="rId7" Type="http://schemas.openxmlformats.org/officeDocument/2006/relationships/hyperlink" Target="https://en.wikipedia.org/wiki/Infallibility_of_the_Church" TargetMode="External"/><Relationship Id="rId8" Type="http://schemas.openxmlformats.org/officeDocument/2006/relationships/hyperlink" Target="https://en.wikipedia.org/wiki/Papal_supremacy"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30000" dirty="0" smtClean="0"/>
              <a:t>16 </a:t>
            </a:r>
            <a:r>
              <a:rPr lang="en-US" dirty="0" smtClean="0"/>
              <a:t>Simon Peter replied, “You are the Christ, the Son of the living God.”</a:t>
            </a:r>
            <a:r>
              <a:rPr lang="en-US" baseline="30000" dirty="0" smtClean="0"/>
              <a:t>[</a:t>
            </a:r>
            <a:r>
              <a:rPr lang="en-US" baseline="30000" dirty="0" smtClean="0">
                <a:hlinkClick r:id="rId3" tooltip="See footnote a"/>
              </a:rPr>
              <a:t>a</a:t>
            </a:r>
            <a:r>
              <a:rPr lang="en-US" baseline="30000" dirty="0" smtClean="0"/>
              <a:t>]</a:t>
            </a:r>
            <a:r>
              <a:rPr lang="en-US" dirty="0" smtClean="0"/>
              <a:t> </a:t>
            </a:r>
            <a:r>
              <a:rPr lang="en-US" baseline="30000" dirty="0" smtClean="0"/>
              <a:t>17 </a:t>
            </a:r>
            <a:r>
              <a:rPr lang="en-US" dirty="0" smtClean="0"/>
              <a:t>And Jesus answered him, “Blessed are you, Simon Bar-</a:t>
            </a:r>
            <a:r>
              <a:rPr lang="en-US" dirty="0" err="1" smtClean="0"/>
              <a:t>Jona</a:t>
            </a:r>
            <a:r>
              <a:rPr lang="en-US" dirty="0" smtClean="0"/>
              <a:t>! For flesh and blood has not revealed this to you, but my Father who is in heaven. </a:t>
            </a:r>
            <a:r>
              <a:rPr lang="en-US" baseline="30000" dirty="0" smtClean="0"/>
              <a:t>18 </a:t>
            </a:r>
            <a:r>
              <a:rPr lang="en-US" dirty="0" smtClean="0"/>
              <a:t>And I tell you, you are Peter,</a:t>
            </a:r>
            <a:r>
              <a:rPr lang="en-US" baseline="30000" dirty="0" smtClean="0"/>
              <a:t>[</a:t>
            </a:r>
            <a:r>
              <a:rPr lang="en-US" baseline="30000" dirty="0" smtClean="0">
                <a:hlinkClick r:id="rId4" tooltip="See footnote b"/>
              </a:rPr>
              <a:t>b</a:t>
            </a:r>
            <a:r>
              <a:rPr lang="en-US" baseline="30000" dirty="0" smtClean="0"/>
              <a:t>]</a:t>
            </a:r>
            <a:r>
              <a:rPr lang="en-US" dirty="0" smtClean="0"/>
              <a:t> and on this rock</a:t>
            </a:r>
            <a:r>
              <a:rPr lang="en-US" baseline="30000" dirty="0" smtClean="0"/>
              <a:t>[</a:t>
            </a:r>
            <a:r>
              <a:rPr lang="en-US" baseline="30000" dirty="0" smtClean="0">
                <a:hlinkClick r:id="rId5" tooltip="See footnote c"/>
              </a:rPr>
              <a:t>c</a:t>
            </a:r>
            <a:r>
              <a:rPr lang="en-US" baseline="30000" dirty="0" smtClean="0"/>
              <a:t>]</a:t>
            </a:r>
            <a:r>
              <a:rPr lang="en-US" dirty="0" smtClean="0"/>
              <a:t> I will build my church, and the powers of death</a:t>
            </a:r>
            <a:r>
              <a:rPr lang="en-US" baseline="30000" dirty="0" smtClean="0"/>
              <a:t>[</a:t>
            </a:r>
            <a:r>
              <a:rPr lang="en-US" baseline="30000" dirty="0" smtClean="0">
                <a:hlinkClick r:id="rId6" tooltip="See footnote d"/>
              </a:rPr>
              <a:t>d</a:t>
            </a:r>
            <a:r>
              <a:rPr lang="en-US" baseline="30000" dirty="0" smtClean="0"/>
              <a:t>]</a:t>
            </a:r>
            <a:r>
              <a:rPr lang="en-US" dirty="0" smtClean="0"/>
              <a:t> shall not prevail against it.</a:t>
            </a:r>
            <a:r>
              <a:rPr lang="en-US" baseline="30000" dirty="0" smtClean="0"/>
              <a:t>[</a:t>
            </a:r>
            <a:r>
              <a:rPr lang="en-US" baseline="30000" dirty="0" smtClean="0">
                <a:hlinkClick r:id="rId7" tooltip="See footnote e"/>
              </a:rPr>
              <a:t>e</a:t>
            </a:r>
            <a:r>
              <a:rPr lang="en-US" baseline="30000" dirty="0" smtClean="0"/>
              <a:t>]</a:t>
            </a:r>
            <a:r>
              <a:rPr lang="en-US" dirty="0" smtClean="0"/>
              <a:t> </a:t>
            </a:r>
            <a:r>
              <a:rPr lang="en-US" baseline="30000" dirty="0" smtClean="0"/>
              <a:t>19 </a:t>
            </a:r>
            <a:r>
              <a:rPr lang="en-US" dirty="0" smtClean="0"/>
              <a:t>I will give you the keys of the kingdom of heaven,</a:t>
            </a:r>
            <a:r>
              <a:rPr lang="en-US" baseline="30000" dirty="0" smtClean="0"/>
              <a:t>[</a:t>
            </a:r>
            <a:r>
              <a:rPr lang="en-US" baseline="30000" dirty="0" smtClean="0">
                <a:hlinkClick r:id="rId8" tooltip="See footnote f"/>
              </a:rPr>
              <a:t>f</a:t>
            </a:r>
            <a:r>
              <a:rPr lang="en-US" baseline="30000" dirty="0" smtClean="0"/>
              <a:t>]</a:t>
            </a:r>
            <a:r>
              <a:rPr lang="en-US" dirty="0" smtClean="0"/>
              <a:t> and whatever you bind on earth shall be bound in heaven, and whatever you loose on earth shall be loosed in heaven.”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The Orthodox church considers the Bishop of Rome to be the </a:t>
            </a:r>
            <a:r>
              <a:rPr lang="en-US" i="1" dirty="0" smtClean="0"/>
              <a:t>primus inter pares</a:t>
            </a:r>
            <a:r>
              <a:rPr lang="en-US" dirty="0" smtClean="0"/>
              <a:t>.</a:t>
            </a:r>
            <a:r>
              <a:rPr lang="en-US" baseline="30000" dirty="0" smtClean="0">
                <a:hlinkClick r:id="rId9"/>
              </a:rPr>
              <a:t>[111]</a:t>
            </a:r>
            <a:r>
              <a:rPr lang="en-US" baseline="30000" dirty="0" smtClean="0"/>
              <a:t>[</a:t>
            </a:r>
            <a:r>
              <a:rPr lang="en-US" i="1" baseline="30000" dirty="0" smtClean="0">
                <a:hlinkClick r:id="rId10" tooltip="Talk:Papal primacy"/>
              </a:rPr>
              <a:t>discuss</a:t>
            </a:r>
            <a:r>
              <a:rPr lang="en-US" baseline="30000" dirty="0" smtClean="0"/>
              <a:t>]</a:t>
            </a:r>
            <a:r>
              <a:rPr lang="en-US" dirty="0" smtClean="0"/>
              <a:t> Many</a:t>
            </a:r>
            <a:r>
              <a:rPr lang="en-US" baseline="30000" dirty="0" smtClean="0">
                <a:effectLst/>
              </a:rPr>
              <a:t>[</a:t>
            </a:r>
            <a:r>
              <a:rPr lang="en-US" i="1" baseline="30000" dirty="0" smtClean="0">
                <a:effectLst/>
                <a:hlinkClick r:id="rId11" tooltip="Wikipedia:AUDIENCE"/>
              </a:rPr>
              <a:t>example needed</a:t>
            </a:r>
            <a:r>
              <a:rPr lang="en-US" baseline="30000" dirty="0" smtClean="0">
                <a:effectLst/>
              </a:rPr>
              <a:t>]</a:t>
            </a:r>
            <a:r>
              <a:rPr lang="en-US" dirty="0" smtClean="0"/>
              <a:t> theologians also believe that Peter is the </a:t>
            </a:r>
            <a:r>
              <a:rPr lang="en-US" i="1" dirty="0" smtClean="0"/>
              <a:t>rock</a:t>
            </a:r>
            <a:r>
              <a:rPr lang="en-US" dirty="0" smtClean="0"/>
              <a:t> referred to by Jesus in </a:t>
            </a:r>
            <a:r>
              <a:rPr lang="en-US" dirty="0" smtClean="0">
                <a:hlinkClick r:id="rId12"/>
              </a:rPr>
              <a:t>Matthew 16:18</a:t>
            </a:r>
            <a:r>
              <a:rPr lang="en-US" dirty="0" smtClean="0"/>
              <a:t>.</a:t>
            </a:r>
            <a:r>
              <a:rPr lang="en-US" baseline="30000" dirty="0" smtClean="0">
                <a:hlinkClick r:id="rId13"/>
              </a:rPr>
              <a:t>[112]</a:t>
            </a:r>
            <a:r>
              <a:rPr lang="en-US" dirty="0" smtClean="0"/>
              <a:t> </a:t>
            </a:r>
          </a:p>
          <a:p>
            <a:r>
              <a:rPr lang="en-US" dirty="0" smtClean="0"/>
              <a:t>However, in </a:t>
            </a:r>
            <a:r>
              <a:rPr lang="en-US" dirty="0" smtClean="0">
                <a:hlinkClick r:id="rId12"/>
              </a:rPr>
              <a:t>Matthew 16:18</a:t>
            </a:r>
            <a:r>
              <a:rPr lang="en-US" dirty="0" smtClean="0"/>
              <a:t> the keys were given not only to Peter but to all the Apostles equally. Such an interpretation, it is claimed,</a:t>
            </a:r>
            <a:r>
              <a:rPr lang="en-US" baseline="30000" dirty="0" smtClean="0">
                <a:hlinkClick r:id="rId14"/>
              </a:rPr>
              <a:t>[113]</a:t>
            </a:r>
            <a:r>
              <a:rPr lang="en-US" dirty="0" smtClean="0"/>
              <a:t> has been accepted by many </a:t>
            </a:r>
            <a:r>
              <a:rPr lang="en-US" dirty="0" smtClean="0">
                <a:hlinkClick r:id="rId15" tooltip="Church Fathers"/>
              </a:rPr>
              <a:t>Church Fathers</a:t>
            </a:r>
            <a:r>
              <a:rPr lang="en-US" dirty="0" smtClean="0"/>
              <a:t>; </a:t>
            </a:r>
            <a:r>
              <a:rPr lang="en-US" dirty="0" smtClean="0">
                <a:hlinkClick r:id="rId16" tooltip="Tertullian"/>
              </a:rPr>
              <a:t>Tertullian</a:t>
            </a:r>
            <a:r>
              <a:rPr lang="en-US" dirty="0" smtClean="0"/>
              <a:t>,</a:t>
            </a:r>
            <a:r>
              <a:rPr lang="en-US" baseline="30000" dirty="0" smtClean="0">
                <a:hlinkClick r:id="rId17"/>
              </a:rPr>
              <a:t>[h]</a:t>
            </a:r>
            <a:r>
              <a:rPr lang="en-US" dirty="0" smtClean="0"/>
              <a:t> </a:t>
            </a:r>
            <a:r>
              <a:rPr lang="en-US" dirty="0" smtClean="0">
                <a:hlinkClick r:id="rId18" tooltip="Hilary of Poitiers"/>
              </a:rPr>
              <a:t>Hilary of Poitiers</a:t>
            </a:r>
            <a:r>
              <a:rPr lang="en-US" dirty="0" smtClean="0"/>
              <a:t>,</a:t>
            </a:r>
            <a:r>
              <a:rPr lang="en-US" baseline="30000" dirty="0" smtClean="0">
                <a:hlinkClick r:id="rId19"/>
              </a:rPr>
              <a:t>[i]</a:t>
            </a:r>
            <a:r>
              <a:rPr lang="en-US" dirty="0" smtClean="0"/>
              <a:t> </a:t>
            </a:r>
            <a:r>
              <a:rPr lang="en-US" dirty="0" smtClean="0">
                <a:hlinkClick r:id="rId20" tooltip="John Chrysostom"/>
              </a:rPr>
              <a:t>John Chrysostom</a:t>
            </a:r>
            <a:r>
              <a:rPr lang="en-US" dirty="0" smtClean="0"/>
              <a:t>,</a:t>
            </a:r>
            <a:r>
              <a:rPr lang="en-US" baseline="30000" dirty="0" smtClean="0">
                <a:hlinkClick r:id="rId21"/>
              </a:rPr>
              <a:t>[j]</a:t>
            </a:r>
            <a:r>
              <a:rPr lang="en-US" dirty="0" smtClean="0"/>
              <a:t> </a:t>
            </a:r>
            <a:r>
              <a:rPr lang="en-US" dirty="0" smtClean="0">
                <a:hlinkClick r:id="rId22" tooltip="Augustine"/>
              </a:rPr>
              <a:t>Augustine</a:t>
            </a:r>
            <a:r>
              <a:rPr lang="en-US" dirty="0" smtClean="0"/>
              <a:t>.</a:t>
            </a:r>
            <a:r>
              <a:rPr lang="en-US" baseline="30000" dirty="0" smtClean="0">
                <a:hlinkClick r:id="rId23" action="ppaction://hlinkfile"/>
              </a:rPr>
              <a:t>[117]</a:t>
            </a:r>
            <a:r>
              <a:rPr lang="en-US" baseline="30000" dirty="0" smtClean="0">
                <a:hlinkClick r:id="rId24"/>
              </a:rPr>
              <a:t>[k]</a:t>
            </a:r>
            <a:r>
              <a:rPr lang="en-US" baseline="30000" dirty="0" smtClean="0">
                <a:hlinkClick r:id="rId25"/>
              </a:rPr>
              <a:t>[119]</a:t>
            </a:r>
            <a:r>
              <a:rPr lang="en-US" baseline="30000" dirty="0" smtClean="0">
                <a:hlinkClick r:id="rId26" action="ppaction://hlinkfile"/>
              </a:rPr>
              <a:t>[120]</a:t>
            </a:r>
            <a:r>
              <a:rPr lang="en-US" baseline="30000" dirty="0" smtClean="0">
                <a:hlinkClick r:id="rId27"/>
              </a:rPr>
              <a:t>[l]</a:t>
            </a:r>
            <a:r>
              <a:rPr lang="en-US" baseline="30000" dirty="0" smtClean="0">
                <a:effectLst/>
              </a:rPr>
              <a:t>[</a:t>
            </a:r>
            <a:r>
              <a:rPr lang="en-US" i="1" baseline="30000" dirty="0" smtClean="0">
                <a:effectLst/>
                <a:hlinkClick r:id="rId28" tooltip="Wikipedia:Disputed statement"/>
              </a:rPr>
              <a:t>disputed</a:t>
            </a:r>
            <a:r>
              <a:rPr lang="en-US" i="1" baseline="30000" dirty="0" smtClean="0">
                <a:effectLst/>
              </a:rPr>
              <a:t> – </a:t>
            </a:r>
            <a:r>
              <a:rPr lang="en-US" i="1" baseline="30000" dirty="0" smtClean="0">
                <a:effectLst/>
                <a:hlinkClick r:id="rId29" tooltip="Talk:Papal primacy"/>
              </a:rPr>
              <a:t>discuss</a:t>
            </a:r>
            <a:r>
              <a:rPr lang="en-US" baseline="30000" dirty="0" smtClean="0">
                <a:effectLst/>
              </a:rPr>
              <a:t>]</a:t>
            </a:r>
            <a:r>
              <a:rPr lang="en-US" dirty="0" smtClean="0"/>
              <a:t> </a:t>
            </a:r>
          </a:p>
          <a:p>
            <a:r>
              <a:rPr lang="en-US" dirty="0" smtClean="0"/>
              <a:t>It has been argued that Church councils did not consider papal decisions binding. The </a:t>
            </a:r>
            <a:r>
              <a:rPr lang="en-US" dirty="0" smtClean="0">
                <a:hlinkClick r:id="rId30" tooltip="Third Ecumenical Council"/>
              </a:rPr>
              <a:t>Third Ecumenical Council</a:t>
            </a:r>
            <a:r>
              <a:rPr lang="en-US" dirty="0" smtClean="0"/>
              <a:t> was called, even though </a:t>
            </a:r>
            <a:r>
              <a:rPr lang="en-US" dirty="0" smtClean="0">
                <a:hlinkClick r:id="rId31" tooltip="Pope Celestine I"/>
              </a:rPr>
              <a:t>Pope Celestine I</a:t>
            </a:r>
            <a:r>
              <a:rPr lang="en-US" dirty="0" smtClean="0"/>
              <a:t> condemned Nestorius as a heretic which Michael </a:t>
            </a:r>
            <a:r>
              <a:rPr lang="en-US" dirty="0" err="1" smtClean="0"/>
              <a:t>Whelton</a:t>
            </a:r>
            <a:r>
              <a:rPr lang="en-US" dirty="0" smtClean="0"/>
              <a:t>, Catholic convert to Orthodoxy, argues shows that the council did not consider the papal condemnation as definitive.</a:t>
            </a:r>
            <a:r>
              <a:rPr lang="en-US" baseline="30000" dirty="0" smtClean="0">
                <a:hlinkClick r:id="rId32"/>
              </a:rPr>
              <a:t>[122]</a:t>
            </a:r>
            <a:r>
              <a:rPr lang="en-US" baseline="30000" dirty="0" smtClean="0">
                <a:hlinkClick r:id="rId33"/>
              </a:rPr>
              <a:t>[123]</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Orthodox understand the term Catholicity</a:t>
            </a:r>
            <a:r>
              <a:rPr lang="en-US" baseline="0" dirty="0" smtClean="0"/>
              <a:t> or Universal as being part of the one universal church by </a:t>
            </a:r>
            <a:r>
              <a:rPr lang="en-US" baseline="0" dirty="0" err="1" smtClean="0"/>
              <a:t>adherance</a:t>
            </a:r>
            <a:r>
              <a:rPr lang="en-US" baseline="0" dirty="0" smtClean="0"/>
              <a:t> to Scripture and tradition not by </a:t>
            </a:r>
            <a:r>
              <a:rPr lang="en-US" baseline="0" dirty="0" err="1" smtClean="0"/>
              <a:t>adherring</a:t>
            </a:r>
            <a:r>
              <a:rPr lang="en-US" baseline="0" dirty="0" smtClean="0"/>
              <a:t> to </a:t>
            </a:r>
            <a:r>
              <a:rPr lang="en-US" baseline="0" smtClean="0"/>
              <a:t>a particular see.</a:t>
            </a:r>
            <a:endParaRPr lang="en-US" dirty="0" smtClean="0"/>
          </a:p>
          <a:p>
            <a:endParaRPr lang="en-US" dirty="0"/>
          </a:p>
        </p:txBody>
      </p:sp>
      <p:sp>
        <p:nvSpPr>
          <p:cNvPr id="4" name="Slide Number Placeholder 3"/>
          <p:cNvSpPr>
            <a:spLocks noGrp="1"/>
          </p:cNvSpPr>
          <p:nvPr>
            <p:ph type="sldNum" sz="quarter" idx="10"/>
          </p:nvPr>
        </p:nvSpPr>
        <p:spPr/>
        <p:txBody>
          <a:bodyPr/>
          <a:lstStyle/>
          <a:p>
            <a:fld id="{0DA2369E-0D1E-664E-810F-F3C6D35BF931}" type="slidenum">
              <a:rPr lang="en-US" smtClean="0"/>
              <a:t>4</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2369E-0D1E-664E-810F-F3C6D35BF931}" type="slidenum">
              <a:rPr lang="en-US" smtClean="0"/>
              <a:t>5</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idea was influenced</a:t>
            </a:r>
            <a:r>
              <a:rPr lang="en-US" baseline="0" dirty="0" smtClean="0"/>
              <a:t> by the western teachings of </a:t>
            </a:r>
            <a:r>
              <a:rPr lang="en-US" baseline="0" dirty="0" err="1" smtClean="0"/>
              <a:t>Terullian</a:t>
            </a:r>
            <a:r>
              <a:rPr lang="en-US" baseline="0" dirty="0" smtClean="0"/>
              <a:t> and Augustine</a:t>
            </a:r>
          </a:p>
          <a:p>
            <a:endParaRPr lang="en-US" baseline="0" dirty="0" smtClean="0"/>
          </a:p>
          <a:p>
            <a:r>
              <a:rPr lang="en-US" baseline="0" dirty="0" smtClean="0"/>
              <a:t>Charlemagne tried to force pope Hadrian I to include this </a:t>
            </a:r>
            <a:r>
              <a:rPr lang="en-US" baseline="0" dirty="0" err="1" smtClean="0"/>
              <a:t>cluase</a:t>
            </a:r>
            <a:r>
              <a:rPr lang="en-US" baseline="0" dirty="0" smtClean="0"/>
              <a:t> by he </a:t>
            </a:r>
            <a:r>
              <a:rPr lang="en-US" baseline="0" dirty="0" err="1" smtClean="0"/>
              <a:t>refuesed</a:t>
            </a:r>
            <a:endParaRPr lang="en-US" baseline="0" dirty="0" smtClean="0"/>
          </a:p>
          <a:p>
            <a:endParaRPr lang="en-US" baseline="0" dirty="0" smtClean="0"/>
          </a:p>
          <a:p>
            <a:endParaRPr lang="en-US" baseline="0" dirty="0" smtClean="0"/>
          </a:p>
          <a:p>
            <a:endParaRPr lang="en-US" baseline="0" dirty="0" smtClean="0"/>
          </a:p>
          <a:p>
            <a:r>
              <a:rPr lang="en-US" baseline="0" dirty="0" smtClean="0"/>
              <a:t>Which </a:t>
            </a:r>
            <a:r>
              <a:rPr lang="en-US" baseline="0" dirty="0" err="1" smtClean="0"/>
              <a:t>cuased</a:t>
            </a:r>
            <a:r>
              <a:rPr lang="en-US" baseline="0" dirty="0" smtClean="0"/>
              <a:t> the Great schism between east and west in 1054AD</a:t>
            </a:r>
            <a:endParaRPr lang="en-US" dirty="0"/>
          </a:p>
        </p:txBody>
      </p:sp>
      <p:sp>
        <p:nvSpPr>
          <p:cNvPr id="4" name="Slide Number Placeholder 3"/>
          <p:cNvSpPr>
            <a:spLocks noGrp="1"/>
          </p:cNvSpPr>
          <p:nvPr>
            <p:ph type="sldNum" sz="quarter" idx="10"/>
          </p:nvPr>
        </p:nvSpPr>
        <p:spPr/>
        <p:txBody>
          <a:bodyPr/>
          <a:lstStyle/>
          <a:p>
            <a:fld id="{0DA2369E-0D1E-664E-810F-F3C6D35BF931}" type="slidenum">
              <a:rPr lang="en-US" smtClean="0"/>
              <a:t>6</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Purgatory:</a:t>
            </a:r>
          </a:p>
          <a:p>
            <a:r>
              <a:rPr lang="en-US" dirty="0" smtClean="0"/>
              <a:t>Purgatory is the state of those who die in God's friendship, assured of their eternal salvation, but who still have need of purification to enter into the happiness of heaven.</a:t>
            </a:r>
          </a:p>
          <a:p>
            <a:endParaRPr lang="en-US" dirty="0" smtClean="0"/>
          </a:p>
          <a:p>
            <a:endParaRPr lang="en-US" dirty="0" smtClean="0"/>
          </a:p>
          <a:p>
            <a:r>
              <a:rPr lang="en-US" sz="1200" dirty="0" smtClean="0">
                <a:latin typeface="Georgia" charset="0"/>
              </a:rPr>
              <a:t>Catholics use this verse to support their belief in Purgatory:</a:t>
            </a:r>
          </a:p>
          <a:p>
            <a:pPr>
              <a:buFontTx/>
              <a:buNone/>
            </a:pPr>
            <a:r>
              <a:rPr lang="en-US" sz="1200" dirty="0" smtClean="0">
                <a:latin typeface="Georgia" charset="0"/>
              </a:rPr>
              <a:t>	2 Mac 12:44-46 - for if he were not expecting the fallen to rise again, it would have been useless and foolish to pray for them in death. But if he did this with a view to the splendid reward that awaits those who had gone to rest in godliness, it was a holy and pious thought. Thus he made atonement for the dead that they might be freed from this sin.</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Georgia" charset="0"/>
              </a:rPr>
              <a:t>They also quote the words of Jesus Christ, "Anyone who speaks a word against the Son of Man, it will be forgiven him; but whoever speaks against the Holy Spirit, it will not be forgiven him, either in this age or in the age to come. (Matt 12:32) </a:t>
            </a:r>
          </a:p>
          <a:p>
            <a:endParaRPr lang="en-US" dirty="0" smtClean="0"/>
          </a:p>
          <a:p>
            <a:pPr>
              <a:lnSpc>
                <a:spcPct val="80000"/>
              </a:lnSpc>
            </a:pPr>
            <a:r>
              <a:rPr lang="en-US" sz="1200" dirty="0" smtClean="0">
                <a:latin typeface="Georgia" charset="0"/>
              </a:rPr>
              <a:t>The quote from the book of Maccabees and our Savior’s words can only prove that some sins will be forgiven after death; but whether by means of punishment by fire, or by other means, nothing is known for certain. </a:t>
            </a:r>
          </a:p>
          <a:p>
            <a:pPr>
              <a:lnSpc>
                <a:spcPct val="80000"/>
              </a:lnSpc>
            </a:pPr>
            <a:endParaRPr lang="en-US" sz="1200" dirty="0" smtClean="0">
              <a:latin typeface="Georgia" charset="0"/>
            </a:endParaRPr>
          </a:p>
          <a:p>
            <a:pPr>
              <a:lnSpc>
                <a:spcPct val="80000"/>
              </a:lnSpc>
            </a:pPr>
            <a:r>
              <a:rPr lang="en-US" sz="1200" dirty="0" smtClean="0">
                <a:latin typeface="Georgia" charset="0"/>
              </a:rPr>
              <a:t>What has forgiveness of sins to do with punishment by fire and tortures? </a:t>
            </a:r>
          </a:p>
          <a:p>
            <a:pPr>
              <a:lnSpc>
                <a:spcPct val="80000"/>
              </a:lnSpc>
            </a:pPr>
            <a:endParaRPr lang="en-US" sz="1200" dirty="0" smtClean="0">
              <a:latin typeface="Georgia" charset="0"/>
            </a:endParaRPr>
          </a:p>
          <a:p>
            <a:pPr>
              <a:lnSpc>
                <a:spcPct val="80000"/>
              </a:lnSpc>
            </a:pPr>
            <a:r>
              <a:rPr lang="en-US" sz="1200" dirty="0" smtClean="0">
                <a:latin typeface="Georgia" charset="0"/>
              </a:rPr>
              <a:t>Only one of these two things can happen: either punishment or forgiveness, but not both at once.</a:t>
            </a:r>
          </a:p>
          <a:p>
            <a:endParaRPr lang="en-US" dirty="0" smtClean="0"/>
          </a:p>
          <a:p>
            <a:pPr>
              <a:lnSpc>
                <a:spcPct val="80000"/>
              </a:lnSpc>
            </a:pPr>
            <a:r>
              <a:rPr lang="en-US" sz="1200" dirty="0" smtClean="0">
                <a:latin typeface="Georgia" charset="0"/>
              </a:rPr>
              <a:t>In his book entitled ‘Why Do We Reject Purgatory?’, Pope Shenouda III refers to 1 </a:t>
            </a:r>
            <a:r>
              <a:rPr lang="en-US" sz="1200" dirty="0" err="1" smtClean="0">
                <a:latin typeface="Georgia" charset="0"/>
              </a:rPr>
              <a:t>Thess</a:t>
            </a:r>
            <a:r>
              <a:rPr lang="en-US" sz="1200" dirty="0" smtClean="0">
                <a:latin typeface="Georgia" charset="0"/>
              </a:rPr>
              <a:t> 4:16,17, "And the dead in Christ will rise first. Then we who are alive and remain will be caught up together with them in the clouds to meet the Lord in the air. And thus we shall always be with the Lord", in which St. Paul describes the Last Day saying that those faithful who are still alive will meet the Lord with those who rise from the dead and then remain with Him always.</a:t>
            </a:r>
          </a:p>
          <a:p>
            <a:pPr>
              <a:lnSpc>
                <a:spcPct val="80000"/>
              </a:lnSpc>
            </a:pPr>
            <a:endParaRPr lang="en-US" sz="1200" dirty="0" smtClean="0">
              <a:latin typeface="Georgia" charset="0"/>
            </a:endParaRPr>
          </a:p>
          <a:p>
            <a:pPr>
              <a:lnSpc>
                <a:spcPct val="80000"/>
              </a:lnSpc>
            </a:pPr>
            <a:r>
              <a:rPr lang="en-US" sz="1200" dirty="0" smtClean="0">
                <a:latin typeface="Georgia" charset="0"/>
              </a:rPr>
              <a:t>He then asks the question, "Are these faithful (alive on the Last Day) exempt from Purgatory? Or is God showing partiality towards them?"</a:t>
            </a:r>
          </a:p>
          <a:p>
            <a:endParaRPr lang="en-US" dirty="0" smtClean="0"/>
          </a:p>
        </p:txBody>
      </p:sp>
      <p:sp>
        <p:nvSpPr>
          <p:cNvPr id="4" name="Slide Number Placeholder 3"/>
          <p:cNvSpPr>
            <a:spLocks noGrp="1"/>
          </p:cNvSpPr>
          <p:nvPr>
            <p:ph type="sldNum" sz="quarter" idx="10"/>
          </p:nvPr>
        </p:nvSpPr>
        <p:spPr/>
        <p:txBody>
          <a:bodyPr/>
          <a:lstStyle/>
          <a:p>
            <a:fld id="{0DA2369E-0D1E-664E-810F-F3C6D35BF931}" type="slidenum">
              <a:rPr lang="en-US" smtClean="0"/>
              <a:t>7</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a:t>
            </a:r>
            <a:r>
              <a:rPr lang="en-US" dirty="0" smtClean="0">
                <a:hlinkClick r:id="rId3" tooltip="Second Council of Lyon"/>
              </a:rPr>
              <a:t>Second Council of Lyon</a:t>
            </a:r>
            <a:r>
              <a:rPr lang="en-US" dirty="0" smtClean="0"/>
              <a:t> in 1274, the Catholic Church defined, for the first time, its teaching on purgatory, in two points: </a:t>
            </a:r>
          </a:p>
          <a:p>
            <a:r>
              <a:rPr lang="en-US" dirty="0" smtClean="0"/>
              <a:t>some souls are purified after death;</a:t>
            </a:r>
          </a:p>
          <a:p>
            <a:r>
              <a:rPr lang="en-US" dirty="0" smtClean="0"/>
              <a:t>such souls benefit from the prayers and pious duties that the living do for them.</a:t>
            </a:r>
          </a:p>
          <a:p>
            <a:endParaRPr lang="en-US" dirty="0" smtClean="0"/>
          </a:p>
          <a:p>
            <a:r>
              <a:rPr lang="en-US" dirty="0" smtClean="0"/>
              <a:t>So how do you get the indulgence, by performing certain good deeds, </a:t>
            </a:r>
            <a:r>
              <a:rPr lang="en-US" dirty="0" err="1" smtClean="0"/>
              <a:t>eg</a:t>
            </a:r>
            <a:r>
              <a:rPr lang="en-US" dirty="0" smtClean="0"/>
              <a:t>.</a:t>
            </a:r>
            <a:r>
              <a:rPr lang="en-US" baseline="0" dirty="0" smtClean="0"/>
              <a:t> Pilgrimage, certain prayers etc.</a:t>
            </a:r>
          </a:p>
          <a:p>
            <a:endParaRPr lang="en-US" baseline="0" dirty="0" smtClean="0"/>
          </a:p>
          <a:p>
            <a:r>
              <a:rPr lang="en-US" baseline="0" dirty="0" smtClean="0"/>
              <a:t>e.g. Pope </a:t>
            </a:r>
            <a:r>
              <a:rPr lang="en-US" baseline="0" dirty="0" err="1" smtClean="0"/>
              <a:t>francis</a:t>
            </a:r>
            <a:r>
              <a:rPr lang="en-US" baseline="0" dirty="0" smtClean="0"/>
              <a:t> offered indulgences to those who took part in world meeting of family events in Dublin</a:t>
            </a:r>
          </a:p>
          <a:p>
            <a:endParaRPr lang="en-US" baseline="0" dirty="0" smtClean="0"/>
          </a:p>
          <a:p>
            <a:r>
              <a:rPr lang="en-US" baseline="0" dirty="0" err="1" smtClean="0"/>
              <a:t>e.G</a:t>
            </a:r>
            <a:r>
              <a:rPr lang="en-US" baseline="0" dirty="0" smtClean="0"/>
              <a:t> Pope </a:t>
            </a:r>
            <a:r>
              <a:rPr lang="en-US" baseline="0" dirty="0" err="1" smtClean="0"/>
              <a:t>frances</a:t>
            </a:r>
            <a:r>
              <a:rPr lang="en-US" baseline="0" dirty="0" smtClean="0"/>
              <a:t> offered indulgences for those who watched the twitter for world youth day</a:t>
            </a:r>
          </a:p>
          <a:p>
            <a:endParaRPr lang="en-US" baseline="0" dirty="0" smtClean="0"/>
          </a:p>
          <a:p>
            <a:r>
              <a:rPr lang="en-US" baseline="0" dirty="0" smtClean="0"/>
              <a:t>Pope benedict offered indulgences in </a:t>
            </a:r>
            <a:r>
              <a:rPr lang="en-US" dirty="0" smtClean="0"/>
              <a:t>2012-2013 for those who participated in Year of Faith can receive a special indulgence, the Vatican said.</a:t>
            </a:r>
          </a:p>
          <a:p>
            <a:endParaRPr lang="en-US" dirty="0" smtClean="0"/>
          </a:p>
          <a:p>
            <a:r>
              <a:rPr lang="en-US" dirty="0" smtClean="0"/>
              <a:t>By the middle ages you</a:t>
            </a:r>
            <a:r>
              <a:rPr lang="en-US" baseline="0" dirty="0" smtClean="0"/>
              <a:t> can imagine that indulgences became abused and bishops and the priests were charging people for indulgences this is actually what sparked the martin </a:t>
            </a:r>
            <a:r>
              <a:rPr lang="en-US" baseline="0" dirty="0" err="1" smtClean="0"/>
              <a:t>luther</a:t>
            </a:r>
            <a:r>
              <a:rPr lang="en-US" baseline="0" dirty="0" smtClean="0"/>
              <a:t> and the protestant movement</a:t>
            </a:r>
          </a:p>
          <a:p>
            <a:endParaRPr lang="en-US" baseline="0" dirty="0" smtClean="0"/>
          </a:p>
          <a:p>
            <a:endParaRPr lang="en-US" baseline="0" dirty="0" smtClean="0"/>
          </a:p>
          <a:p>
            <a:r>
              <a:rPr lang="en-US" baseline="0" dirty="0" smtClean="0"/>
              <a:t>So where did the idea of purgatory and indulgences come from?</a:t>
            </a:r>
          </a:p>
          <a:p>
            <a:endParaRPr lang="en-US" baseline="0" dirty="0" smtClean="0"/>
          </a:p>
          <a:p>
            <a:r>
              <a:rPr lang="en-US" baseline="0" dirty="0" smtClean="0"/>
              <a:t>From the Orthodox understanding of praying for the departed</a:t>
            </a:r>
            <a:r>
              <a:rPr lang="mr-IN" baseline="0" dirty="0" smtClean="0"/>
              <a:t>…</a:t>
            </a:r>
            <a:endParaRPr lang="en-US" dirty="0"/>
          </a:p>
        </p:txBody>
      </p:sp>
      <p:sp>
        <p:nvSpPr>
          <p:cNvPr id="4" name="Slide Number Placeholder 3"/>
          <p:cNvSpPr>
            <a:spLocks noGrp="1"/>
          </p:cNvSpPr>
          <p:nvPr>
            <p:ph type="sldNum" sz="quarter" idx="10"/>
          </p:nvPr>
        </p:nvSpPr>
        <p:spPr/>
        <p:txBody>
          <a:bodyPr/>
          <a:lstStyle/>
          <a:p>
            <a:fld id="{0DA2369E-0D1E-664E-810F-F3C6D35BF931}" type="slidenum">
              <a:rPr lang="en-US" smtClean="0"/>
              <a:t>8</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problem with this doctrine is two things</a:t>
            </a:r>
          </a:p>
          <a:p>
            <a:pPr marL="228600" indent="-228600">
              <a:buAutoNum type="arabicPeriod"/>
            </a:pPr>
            <a:r>
              <a:rPr lang="en-US" baseline="0" dirty="0" smtClean="0"/>
              <a:t>Why St Mary can be born this with out sin.</a:t>
            </a:r>
          </a:p>
          <a:p>
            <a:pPr marL="228600" indent="-228600">
              <a:buAutoNum type="arabicPeriod"/>
            </a:pPr>
            <a:endParaRPr lang="en-US" baseline="0" dirty="0" smtClean="0"/>
          </a:p>
          <a:p>
            <a:pPr marL="228600" indent="-228600">
              <a:buAutoNum type="arabicPeriod"/>
            </a:pPr>
            <a:r>
              <a:rPr lang="en-US" baseline="0" dirty="0" smtClean="0"/>
              <a:t>The understanding of Original sin.  The </a:t>
            </a:r>
            <a:r>
              <a:rPr lang="en-US" baseline="0" dirty="0" err="1" smtClean="0"/>
              <a:t>Catholis</a:t>
            </a:r>
            <a:r>
              <a:rPr lang="en-US" baseline="0" dirty="0" smtClean="0"/>
              <a:t> see </a:t>
            </a:r>
            <a:r>
              <a:rPr lang="en-US" baseline="0" dirty="0" err="1" smtClean="0"/>
              <a:t>origninal</a:t>
            </a:r>
            <a:r>
              <a:rPr lang="en-US" baseline="0" dirty="0" smtClean="0"/>
              <a:t> sin as the stain of inherited guilt</a:t>
            </a:r>
          </a:p>
          <a:p>
            <a:pPr marL="228600" indent="-228600">
              <a:buAutoNum type="arabicPeriod"/>
            </a:pPr>
            <a:endParaRPr lang="en-US" baseline="0" dirty="0" smtClean="0"/>
          </a:p>
          <a:p>
            <a:pPr marL="0" indent="0">
              <a:buNone/>
            </a:pPr>
            <a:r>
              <a:rPr lang="en-US" baseline="0" dirty="0" smtClean="0"/>
              <a:t>While in Orthodoxy we understand sin as a curse, which is the curse of death and all humans are under the curse of sin </a:t>
            </a:r>
            <a:r>
              <a:rPr lang="en-US" baseline="0" dirty="0" err="1" smtClean="0"/>
              <a:t>ie.e</a:t>
            </a:r>
            <a:r>
              <a:rPr lang="en-US" baseline="0" dirty="0" smtClean="0"/>
              <a:t> death mortal.  And so by saying that St. Mary is without sins means she is not mortal.</a:t>
            </a:r>
          </a:p>
          <a:p>
            <a:pPr marL="0" indent="0">
              <a:buNone/>
            </a:pPr>
            <a:endParaRPr lang="en-US" baseline="0" dirty="0" smtClean="0"/>
          </a:p>
          <a:p>
            <a:pPr marL="0" indent="0">
              <a:buNone/>
            </a:pPr>
            <a:r>
              <a:rPr lang="en-US" baseline="0" dirty="0" err="1" smtClean="0"/>
              <a:t>Infact</a:t>
            </a:r>
            <a:r>
              <a:rPr lang="en-US" baseline="0" dirty="0" smtClean="0"/>
              <a:t> we say the opposite that she is the first human to receive the great blessing of salvation.</a:t>
            </a:r>
            <a:endParaRPr lang="en-US" dirty="0"/>
          </a:p>
        </p:txBody>
      </p:sp>
      <p:sp>
        <p:nvSpPr>
          <p:cNvPr id="4" name="Slide Number Placeholder 3"/>
          <p:cNvSpPr>
            <a:spLocks noGrp="1"/>
          </p:cNvSpPr>
          <p:nvPr>
            <p:ph type="sldNum" sz="quarter" idx="10"/>
          </p:nvPr>
        </p:nvSpPr>
        <p:spPr/>
        <p:txBody>
          <a:bodyPr/>
          <a:lstStyle/>
          <a:p>
            <a:fld id="{0DA2369E-0D1E-664E-810F-F3C6D35BF931}" type="slidenum">
              <a:rPr lang="en-US" smtClean="0"/>
              <a:t>9</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Catholic theology, there are several concepts important to the understanding of infallible, divine revelation: </a:t>
            </a:r>
            <a:r>
              <a:rPr lang="en-US" dirty="0" smtClean="0">
                <a:hlinkClick r:id="rId3" tooltip="Sacred Scripture"/>
              </a:rPr>
              <a:t>Sacred Scripture</a:t>
            </a:r>
            <a:r>
              <a:rPr lang="en-US" dirty="0" smtClean="0"/>
              <a:t>, </a:t>
            </a:r>
            <a:r>
              <a:rPr lang="en-US" dirty="0" smtClean="0">
                <a:hlinkClick r:id="rId4" tooltip="Sacred Tradition"/>
              </a:rPr>
              <a:t>Sacred Tradition</a:t>
            </a:r>
            <a:r>
              <a:rPr lang="en-US" dirty="0" smtClean="0"/>
              <a:t>, and the </a:t>
            </a:r>
            <a:r>
              <a:rPr lang="en-US" dirty="0" smtClean="0">
                <a:hlinkClick r:id="rId5" tooltip="Magisterium"/>
              </a:rPr>
              <a:t>Sacred Magisterium</a:t>
            </a:r>
            <a:r>
              <a:rPr lang="en-US" dirty="0" smtClean="0"/>
              <a:t> (Teaching Authority). The infallible teachings of the Pope are part of the Sacred Magisterium, which also consists of </a:t>
            </a:r>
            <a:r>
              <a:rPr lang="en-US" dirty="0" smtClean="0">
                <a:hlinkClick r:id="rId6" tooltip="Ecumenical councils"/>
              </a:rPr>
              <a:t>ecumenical councils</a:t>
            </a:r>
            <a:r>
              <a:rPr lang="en-US" dirty="0" smtClean="0"/>
              <a:t> and the "ordinary and universal magisterium". In Catholic theology, papal infallibility is one of the channels of the </a:t>
            </a:r>
            <a:r>
              <a:rPr lang="en-US" dirty="0" smtClean="0">
                <a:hlinkClick r:id="rId7" tooltip="Infallibility of the Church"/>
              </a:rPr>
              <a:t>infallibility of the Church</a:t>
            </a:r>
            <a:r>
              <a:rPr lang="en-US" dirty="0" smtClean="0"/>
              <a:t>. The infallible teachings of the Pope must be based on, or at least not contradict, Sacred Tradition and Sacred Scripture.</a:t>
            </a:r>
          </a:p>
          <a:p>
            <a:endParaRPr lang="en-US" dirty="0" smtClean="0"/>
          </a:p>
          <a:p>
            <a:r>
              <a:rPr lang="en-US" dirty="0" smtClean="0"/>
              <a:t>The doctrine of infallibility relies on one of the cornerstones of Catholic dogma: that of </a:t>
            </a:r>
            <a:r>
              <a:rPr lang="en-US" dirty="0" smtClean="0">
                <a:hlinkClick r:id="rId8" tooltip="Papal supremacy"/>
              </a:rPr>
              <a:t>Petrine supremacy</a:t>
            </a:r>
            <a:r>
              <a:rPr lang="en-US" dirty="0" smtClean="0"/>
              <a:t> of the pope, and his authority as the ruling agent who decides what are accepted as formal </a:t>
            </a:r>
            <a:r>
              <a:rPr lang="en-US" dirty="0" smtClean="0">
                <a:hlinkClick r:id="rId9" tooltip="Beliefs"/>
              </a:rPr>
              <a:t>beliefs</a:t>
            </a:r>
            <a:r>
              <a:rPr lang="en-US" dirty="0" smtClean="0"/>
              <a:t> in the Roman Catholic Church.</a:t>
            </a:r>
            <a:r>
              <a:rPr lang="en-US" baseline="30000" dirty="0" smtClean="0">
                <a:hlinkClick r:id="rId10"/>
              </a:rPr>
              <a:t>[4]</a:t>
            </a:r>
            <a:r>
              <a:rPr lang="en-US" dirty="0" smtClean="0"/>
              <a:t> The use of this power is referred to as speaking </a:t>
            </a:r>
            <a:r>
              <a:rPr lang="en-US" i="1" dirty="0" smtClean="0"/>
              <a:t>ex cathedra</a:t>
            </a:r>
            <a:r>
              <a:rPr lang="en-US" dirty="0" smtClean="0"/>
              <a:t>.</a:t>
            </a:r>
            <a:r>
              <a:rPr lang="en-US" baseline="30000" dirty="0" smtClean="0">
                <a:hlinkClick r:id="rId11"/>
              </a:rPr>
              <a:t>[5]</a:t>
            </a:r>
            <a:r>
              <a:rPr lang="en-US" dirty="0" smtClean="0"/>
              <a:t> The solemn declaration of papal infallibility by </a:t>
            </a:r>
            <a:r>
              <a:rPr lang="en-US" dirty="0" smtClean="0">
                <a:hlinkClick r:id="rId12" tooltip="Vatican I"/>
              </a:rPr>
              <a:t>Vatican I</a:t>
            </a:r>
            <a:r>
              <a:rPr lang="en-US" dirty="0" smtClean="0"/>
              <a:t> took place on 18 July 1870. Since that time, the only example of an </a:t>
            </a:r>
            <a:r>
              <a:rPr lang="en-US" i="1" dirty="0" smtClean="0"/>
              <a:t>ex cathedra</a:t>
            </a:r>
            <a:r>
              <a:rPr lang="en-US" dirty="0" smtClean="0"/>
              <a:t> decree took place in 1950, when </a:t>
            </a:r>
            <a:r>
              <a:rPr lang="en-US" dirty="0" smtClean="0">
                <a:hlinkClick r:id="rId13" tooltip="Pope Pius XII"/>
              </a:rPr>
              <a:t>Pope Pius XII</a:t>
            </a:r>
            <a:r>
              <a:rPr lang="en-US" dirty="0" smtClean="0"/>
              <a:t> defined the </a:t>
            </a:r>
            <a:r>
              <a:rPr lang="en-US" dirty="0" smtClean="0">
                <a:hlinkClick r:id="rId14" tooltip="Assumption of Mary"/>
              </a:rPr>
              <a:t>Assumption of Mary</a:t>
            </a:r>
            <a:r>
              <a:rPr lang="en-US" dirty="0" smtClean="0"/>
              <a:t> as an </a:t>
            </a:r>
            <a:r>
              <a:rPr lang="en-US" dirty="0" smtClean="0">
                <a:hlinkClick r:id="rId15" tooltip="Article of faith"/>
              </a:rPr>
              <a:t>article of faith</a:t>
            </a:r>
            <a:r>
              <a:rPr lang="en-US" dirty="0" smtClean="0"/>
              <a:t>.</a:t>
            </a:r>
            <a:r>
              <a:rPr lang="en-US" baseline="30000" dirty="0" smtClean="0">
                <a:hlinkClick r:id="rId16"/>
              </a:rPr>
              <a:t>[6]</a:t>
            </a:r>
            <a:r>
              <a:rPr lang="en-US" dirty="0" smtClean="0"/>
              <a:t> Prior to the solemn definition of 1870, there were other decrees which fit the definition of ex cathedra, for example, </a:t>
            </a:r>
            <a:r>
              <a:rPr lang="en-US" dirty="0" smtClean="0">
                <a:hlinkClick r:id="rId17" tooltip="Pope Boniface VIII"/>
              </a:rPr>
              <a:t>Pope Boniface VIII</a:t>
            </a:r>
            <a:r>
              <a:rPr lang="en-US" dirty="0" smtClean="0"/>
              <a:t> in the bull </a:t>
            </a:r>
            <a:r>
              <a:rPr lang="en-US" i="1" dirty="0" smtClean="0">
                <a:hlinkClick r:id="rId18" tooltip="Unam Sanctam"/>
              </a:rPr>
              <a:t>Unam Sanctam</a:t>
            </a:r>
            <a:r>
              <a:rPr lang="en-US" dirty="0" smtClean="0"/>
              <a:t> of 1302,</a:t>
            </a:r>
            <a:r>
              <a:rPr lang="en-US" baseline="30000" dirty="0" smtClean="0">
                <a:hlinkClick r:id="rId19"/>
              </a:rPr>
              <a:t>[7]</a:t>
            </a:r>
            <a:r>
              <a:rPr lang="en-US" baseline="30000" dirty="0" smtClean="0">
                <a:hlinkClick r:id="rId20"/>
              </a:rPr>
              <a:t>[8]</a:t>
            </a:r>
            <a:r>
              <a:rPr lang="en-US" baseline="30000" dirty="0" smtClean="0">
                <a:hlinkClick r:id="rId21"/>
              </a:rPr>
              <a:t>[9]</a:t>
            </a:r>
            <a:r>
              <a:rPr lang="en-US" dirty="0" smtClean="0"/>
              <a:t> and </a:t>
            </a:r>
            <a:r>
              <a:rPr lang="en-US" dirty="0" smtClean="0">
                <a:hlinkClick r:id="rId22" tooltip="Pope Pius IX"/>
              </a:rPr>
              <a:t>Pope Pius IX</a:t>
            </a:r>
            <a:r>
              <a:rPr lang="en-US" dirty="0" smtClean="0"/>
              <a:t> in the Papal constitution </a:t>
            </a:r>
            <a:r>
              <a:rPr lang="en-US" i="1" dirty="0" smtClean="0">
                <a:hlinkClick r:id="rId23" tooltip="Ineffabilis Deus"/>
              </a:rPr>
              <a:t>Ineffabilis Deus</a:t>
            </a:r>
            <a:r>
              <a:rPr lang="en-US" dirty="0" smtClean="0"/>
              <a:t> of 1854</a:t>
            </a:r>
          </a:p>
          <a:p>
            <a:endParaRPr lang="en-US" dirty="0" smtClean="0"/>
          </a:p>
          <a:p>
            <a:r>
              <a:rPr lang="en-US" dirty="0" smtClean="0"/>
              <a:t>Assumption</a:t>
            </a:r>
            <a:r>
              <a:rPr lang="en-US" baseline="0" dirty="0" smtClean="0"/>
              <a:t> of St. Mary is Church Tradition not a dogma</a:t>
            </a:r>
            <a:endParaRPr lang="en-US" baseline="30000" dirty="0" smtClean="0"/>
          </a:p>
          <a:p>
            <a:endParaRPr lang="en-US" baseline="30000" dirty="0" smtClean="0"/>
          </a:p>
          <a:p>
            <a:endParaRPr lang="en-US" dirty="0">
              <a:latin typeface="Arial Rounded MT Bold"/>
              <a:cs typeface="Arial Rounded MT Bold"/>
            </a:endParaRPr>
          </a:p>
        </p:txBody>
      </p:sp>
      <p:sp>
        <p:nvSpPr>
          <p:cNvPr id="4" name="Slide Number Placeholder 3"/>
          <p:cNvSpPr>
            <a:spLocks noGrp="1"/>
          </p:cNvSpPr>
          <p:nvPr>
            <p:ph type="sldNum" sz="quarter" idx="10"/>
          </p:nvPr>
        </p:nvSpPr>
        <p:spPr/>
        <p:txBody>
          <a:bodyPr/>
          <a:lstStyle/>
          <a:p>
            <a:fld id="{0DA2369E-0D1E-664E-810F-F3C6D35BF931}" type="slidenum">
              <a:rPr lang="en-US" smtClean="0"/>
              <a:t>10</a:t>
            </a:fld>
            <a:endParaRPr lang="en-US"/>
          </a:p>
        </p:txBody>
      </p:sp>
    </p:spTree>
    <p:extLst>
      <p:ext uri="{BB962C8B-B14F-4D97-AF65-F5344CB8AC3E}">
        <p14:creationId xmlns:p14="http://schemas.microsoft.com/office/powerpoint/2010/main" val="1153848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Rounded MT Bold"/>
              <a:cs typeface="Arial Rounded MT Bold"/>
            </a:endParaRPr>
          </a:p>
        </p:txBody>
      </p:sp>
      <p:sp>
        <p:nvSpPr>
          <p:cNvPr id="4" name="Slide Number Placeholder 3"/>
          <p:cNvSpPr>
            <a:spLocks noGrp="1"/>
          </p:cNvSpPr>
          <p:nvPr>
            <p:ph type="sldNum" sz="quarter" idx="10"/>
          </p:nvPr>
        </p:nvSpPr>
        <p:spPr/>
        <p:txBody>
          <a:bodyPr/>
          <a:lstStyle/>
          <a:p>
            <a:fld id="{0DA2369E-0D1E-664E-810F-F3C6D35BF931}" type="slidenum">
              <a:rPr lang="en-US" smtClean="0"/>
              <a:t>11</a:t>
            </a:fld>
            <a:endParaRPr lang="en-US"/>
          </a:p>
        </p:txBody>
      </p:sp>
    </p:spTree>
    <p:extLst>
      <p:ext uri="{BB962C8B-B14F-4D97-AF65-F5344CB8AC3E}">
        <p14:creationId xmlns:p14="http://schemas.microsoft.com/office/powerpoint/2010/main" val="115384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9625830B-30C6-ED4C-A034-18EF40B173F3}" type="datetimeFigureOut">
              <a:rPr lang="en-US" smtClean="0"/>
              <a:t>8/3/19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48227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625830B-30C6-ED4C-A034-18EF40B173F3}" type="datetimeFigureOut">
              <a:rPr lang="en-US" smtClean="0"/>
              <a:t>8/3/19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83245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625830B-30C6-ED4C-A034-18EF40B173F3}" type="datetimeFigureOut">
              <a:rPr lang="en-US" smtClean="0"/>
              <a:t>8/3/19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334363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625830B-30C6-ED4C-A034-18EF40B173F3}" type="datetimeFigureOut">
              <a:rPr lang="en-US" smtClean="0"/>
              <a:t>8/3/19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221526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625830B-30C6-ED4C-A034-18EF40B173F3}" type="datetimeFigureOut">
              <a:rPr lang="en-US" smtClean="0"/>
              <a:t>8/3/19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209095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9625830B-30C6-ED4C-A034-18EF40B173F3}" type="datetimeFigureOut">
              <a:rPr lang="en-US" smtClean="0"/>
              <a:t>8/3/19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78496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9625830B-30C6-ED4C-A034-18EF40B173F3}" type="datetimeFigureOut">
              <a:rPr lang="en-US" smtClean="0"/>
              <a:t>8/3/19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386996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9625830B-30C6-ED4C-A034-18EF40B173F3}" type="datetimeFigureOut">
              <a:rPr lang="en-US" smtClean="0"/>
              <a:t>8/3/19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290894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5830B-30C6-ED4C-A034-18EF40B173F3}" type="datetimeFigureOut">
              <a:rPr lang="en-US" smtClean="0"/>
              <a:t>8/3/19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195839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625830B-30C6-ED4C-A034-18EF40B173F3}" type="datetimeFigureOut">
              <a:rPr lang="en-US" smtClean="0"/>
              <a:t>8/3/19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130889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625830B-30C6-ED4C-A034-18EF40B173F3}" type="datetimeFigureOut">
              <a:rPr lang="en-US" smtClean="0"/>
              <a:t>8/3/19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6C3D-1939-664B-90E7-59F5DA177708}" type="slidenum">
              <a:rPr lang="en-US" smtClean="0"/>
              <a:t>‹#›</a:t>
            </a:fld>
            <a:endParaRPr lang="en-US"/>
          </a:p>
        </p:txBody>
      </p:sp>
    </p:spTree>
    <p:extLst>
      <p:ext uri="{BB962C8B-B14F-4D97-AF65-F5344CB8AC3E}">
        <p14:creationId xmlns:p14="http://schemas.microsoft.com/office/powerpoint/2010/main" val="1455247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5830B-30C6-ED4C-A034-18EF40B173F3}" type="datetimeFigureOut">
              <a:rPr lang="en-US" smtClean="0"/>
              <a:t>8/3/19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46C3D-1939-664B-90E7-59F5DA177708}" type="slidenum">
              <a:rPr lang="en-US" smtClean="0"/>
              <a:t>‹#›</a:t>
            </a:fld>
            <a:endParaRPr lang="en-US"/>
          </a:p>
        </p:txBody>
      </p:sp>
    </p:spTree>
    <p:extLst>
      <p:ext uri="{BB962C8B-B14F-4D97-AF65-F5344CB8AC3E}">
        <p14:creationId xmlns:p14="http://schemas.microsoft.com/office/powerpoint/2010/main" val="3655079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2">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320998"/>
            <a:ext cx="7549643" cy="830997"/>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 Catholicism</a:t>
            </a:r>
            <a:endParaRPr lang="en-US" sz="4800" b="1" dirty="0"/>
          </a:p>
        </p:txBody>
      </p:sp>
      <p:pic>
        <p:nvPicPr>
          <p:cNvPr id="2" name="Picture 1" descr="20170428T1523-033-CNS-POPE-EGYPT-ORTHODOX cro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35365" y="1612575"/>
            <a:ext cx="7541109" cy="4700951"/>
          </a:xfrm>
          <a:prstGeom prst="rect">
            <a:avLst/>
          </a:prstGeom>
        </p:spPr>
      </p:pic>
    </p:spTree>
    <p:extLst>
      <p:ext uri="{BB962C8B-B14F-4D97-AF65-F5344CB8AC3E}">
        <p14:creationId xmlns:p14="http://schemas.microsoft.com/office/powerpoint/2010/main" val="633642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New Dogma</a:t>
            </a:r>
            <a:endParaRPr lang="en-US" sz="4800" b="1" dirty="0">
              <a:latin typeface="Arial Rounded MT Bold"/>
              <a:cs typeface="Arial Rounded MT Bold"/>
            </a:endParaRPr>
          </a:p>
        </p:txBody>
      </p:sp>
      <p:sp>
        <p:nvSpPr>
          <p:cNvPr id="6" name="TextBox 5"/>
          <p:cNvSpPr txBox="1"/>
          <p:nvPr/>
        </p:nvSpPr>
        <p:spPr>
          <a:xfrm>
            <a:off x="673405" y="2213154"/>
            <a:ext cx="7484515" cy="2677656"/>
          </a:xfrm>
          <a:prstGeom prst="rect">
            <a:avLst/>
          </a:prstGeom>
          <a:noFill/>
        </p:spPr>
        <p:txBody>
          <a:bodyPr wrap="square" numCol="1" rtlCol="0">
            <a:spAutoFit/>
          </a:bodyPr>
          <a:lstStyle/>
          <a:p>
            <a:r>
              <a:rPr lang="en-US" sz="2400" dirty="0" smtClean="0">
                <a:solidFill>
                  <a:srgbClr val="000000"/>
                </a:solidFill>
                <a:latin typeface="Arial Rounded MT Bold"/>
                <a:cs typeface="Arial Rounded MT Bold"/>
              </a:rPr>
              <a:t>2. Papal infallibility</a:t>
            </a:r>
          </a:p>
          <a:p>
            <a:endParaRPr lang="en-US" sz="2400" dirty="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1</a:t>
            </a:r>
            <a:r>
              <a:rPr lang="en-US" sz="2400" baseline="30000" dirty="0" smtClean="0">
                <a:solidFill>
                  <a:srgbClr val="000000"/>
                </a:solidFill>
                <a:latin typeface="Arial Rounded MT Bold"/>
                <a:cs typeface="Arial Rounded MT Bold"/>
              </a:rPr>
              <a:t>st</a:t>
            </a:r>
            <a:r>
              <a:rPr lang="en-US" sz="2400" dirty="0" smtClean="0">
                <a:solidFill>
                  <a:srgbClr val="000000"/>
                </a:solidFill>
                <a:latin typeface="Arial Rounded MT Bold"/>
                <a:cs typeface="Arial Rounded MT Bold"/>
              </a:rPr>
              <a:t> council of the Vatican 1869- 1870</a:t>
            </a:r>
          </a:p>
          <a:p>
            <a:endParaRPr lang="en-US" sz="2400" dirty="0">
              <a:solidFill>
                <a:srgbClr val="000000"/>
              </a:solidFill>
              <a:latin typeface="Arial Rounded MT Bold"/>
              <a:cs typeface="Arial Rounded MT Bold"/>
            </a:endParaRPr>
          </a:p>
          <a:p>
            <a:endParaRPr lang="en-US" sz="2400" dirty="0" smtClean="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3. Assumption of St. Mary.</a:t>
            </a:r>
          </a:p>
          <a:p>
            <a:r>
              <a:rPr lang="en-US" sz="2400" dirty="0" smtClean="0">
                <a:solidFill>
                  <a:srgbClr val="000000"/>
                </a:solidFill>
                <a:latin typeface="Arial Rounded MT Bold"/>
                <a:cs typeface="Arial Rounded MT Bold"/>
              </a:rPr>
              <a:t>1950 </a:t>
            </a:r>
            <a:r>
              <a:rPr lang="mr-IN" sz="2400" dirty="0" smtClean="0">
                <a:solidFill>
                  <a:srgbClr val="000000"/>
                </a:solidFill>
                <a:latin typeface="Arial Rounded MT Bold"/>
                <a:cs typeface="Arial Rounded MT Bold"/>
              </a:rPr>
              <a:t>–</a:t>
            </a:r>
            <a:r>
              <a:rPr lang="en-US" sz="2400" dirty="0" smtClean="0">
                <a:solidFill>
                  <a:srgbClr val="000000"/>
                </a:solidFill>
                <a:latin typeface="Arial Rounded MT Bold"/>
                <a:cs typeface="Arial Rounded MT Bold"/>
              </a:rPr>
              <a:t> by Ex Cathedra decree, Pius XII</a:t>
            </a:r>
            <a:endParaRPr lang="en-US" sz="2400" dirty="0">
              <a:solidFill>
                <a:srgbClr val="000000"/>
              </a:solidFill>
              <a:latin typeface="Arial Rounded MT Bold"/>
              <a:cs typeface="Arial Rounded MT Bold"/>
            </a:endParaRPr>
          </a:p>
        </p:txBody>
      </p:sp>
    </p:spTree>
    <p:extLst>
      <p:ext uri="{BB962C8B-B14F-4D97-AF65-F5344CB8AC3E}">
        <p14:creationId xmlns:p14="http://schemas.microsoft.com/office/powerpoint/2010/main" val="1927877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Different Practice</a:t>
            </a:r>
            <a:endParaRPr lang="en-US" sz="4800" b="1" dirty="0">
              <a:latin typeface="Arial Rounded MT Bold"/>
              <a:cs typeface="Arial Rounded MT Bold"/>
            </a:endParaRPr>
          </a:p>
        </p:txBody>
      </p:sp>
      <p:sp>
        <p:nvSpPr>
          <p:cNvPr id="6" name="TextBox 5"/>
          <p:cNvSpPr txBox="1"/>
          <p:nvPr/>
        </p:nvSpPr>
        <p:spPr>
          <a:xfrm>
            <a:off x="250126" y="2116934"/>
            <a:ext cx="8658180" cy="3785652"/>
          </a:xfrm>
          <a:prstGeom prst="rect">
            <a:avLst/>
          </a:prstGeom>
          <a:noFill/>
        </p:spPr>
        <p:txBody>
          <a:bodyPr wrap="square" numCol="1" rtlCol="0">
            <a:spAutoFit/>
          </a:bodyPr>
          <a:lstStyle/>
          <a:p>
            <a:r>
              <a:rPr lang="en-US" sz="2400" dirty="0" smtClean="0">
                <a:solidFill>
                  <a:srgbClr val="000000"/>
                </a:solidFill>
                <a:latin typeface="Arial Rounded MT Bold"/>
                <a:cs typeface="Arial Rounded MT Bold"/>
              </a:rPr>
              <a:t>Baptism full immersion </a:t>
            </a:r>
            <a:r>
              <a:rPr lang="en-US" sz="2400" dirty="0" err="1" smtClean="0">
                <a:solidFill>
                  <a:srgbClr val="000000"/>
                </a:solidFill>
                <a:latin typeface="Arial Rounded MT Bold"/>
                <a:cs typeface="Arial Rounded MT Bold"/>
              </a:rPr>
              <a:t>Vs</a:t>
            </a:r>
            <a:r>
              <a:rPr lang="en-US" sz="2400" dirty="0" smtClean="0">
                <a:solidFill>
                  <a:srgbClr val="000000"/>
                </a:solidFill>
                <a:latin typeface="Arial Rounded MT Bold"/>
                <a:cs typeface="Arial Rounded MT Bold"/>
              </a:rPr>
              <a:t> sprinkling</a:t>
            </a:r>
          </a:p>
          <a:p>
            <a:endParaRPr lang="en-US" sz="2400" dirty="0" smtClean="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Baptism and confirmation together </a:t>
            </a:r>
            <a:r>
              <a:rPr lang="en-US" sz="2400" dirty="0" err="1" smtClean="0">
                <a:solidFill>
                  <a:srgbClr val="000000"/>
                </a:solidFill>
                <a:latin typeface="Arial Rounded MT Bold"/>
                <a:cs typeface="Arial Rounded MT Bold"/>
              </a:rPr>
              <a:t>Vs</a:t>
            </a:r>
            <a:r>
              <a:rPr lang="en-US" sz="2400" dirty="0" smtClean="0">
                <a:solidFill>
                  <a:srgbClr val="000000"/>
                </a:solidFill>
                <a:latin typeface="Arial Rounded MT Bold"/>
                <a:cs typeface="Arial Rounded MT Bold"/>
              </a:rPr>
              <a:t> separate</a:t>
            </a:r>
          </a:p>
          <a:p>
            <a:endParaRPr lang="en-US" sz="2400" dirty="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Communion body &amp; blood </a:t>
            </a:r>
            <a:r>
              <a:rPr lang="en-US" sz="2400" dirty="0" err="1" smtClean="0">
                <a:solidFill>
                  <a:srgbClr val="000000"/>
                </a:solidFill>
                <a:latin typeface="Arial Rounded MT Bold"/>
                <a:cs typeface="Arial Rounded MT Bold"/>
              </a:rPr>
              <a:t>vs</a:t>
            </a:r>
            <a:r>
              <a:rPr lang="en-US" sz="2400" dirty="0" smtClean="0">
                <a:solidFill>
                  <a:srgbClr val="000000"/>
                </a:solidFill>
                <a:latin typeface="Arial Rounded MT Bold"/>
                <a:cs typeface="Arial Rounded MT Bold"/>
              </a:rPr>
              <a:t> body only</a:t>
            </a:r>
          </a:p>
          <a:p>
            <a:endParaRPr lang="en-US" sz="2400" dirty="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Priests are married </a:t>
            </a:r>
            <a:r>
              <a:rPr lang="en-US" sz="2400" dirty="0" err="1" smtClean="0">
                <a:solidFill>
                  <a:srgbClr val="000000"/>
                </a:solidFill>
                <a:latin typeface="Arial Rounded MT Bold"/>
                <a:cs typeface="Arial Rounded MT Bold"/>
              </a:rPr>
              <a:t>vs</a:t>
            </a:r>
            <a:r>
              <a:rPr lang="en-US" sz="2400" dirty="0" smtClean="0">
                <a:solidFill>
                  <a:srgbClr val="000000"/>
                </a:solidFill>
                <a:latin typeface="Arial Rounded MT Bold"/>
                <a:cs typeface="Arial Rounded MT Bold"/>
              </a:rPr>
              <a:t> Celibate</a:t>
            </a:r>
            <a:endParaRPr lang="en-US" sz="2400" dirty="0">
              <a:solidFill>
                <a:srgbClr val="000000"/>
              </a:solidFill>
              <a:latin typeface="Arial Rounded MT Bold"/>
              <a:cs typeface="Arial Rounded MT Bold"/>
            </a:endParaRPr>
          </a:p>
          <a:p>
            <a:endParaRPr lang="en-US" sz="2400" dirty="0" smtClean="0">
              <a:solidFill>
                <a:srgbClr val="000000"/>
              </a:solidFill>
              <a:latin typeface="Arial Rounded MT Bold"/>
              <a:cs typeface="Arial Rounded MT Bold"/>
            </a:endParaRPr>
          </a:p>
          <a:p>
            <a:endParaRPr lang="en-US" sz="2400" dirty="0">
              <a:solidFill>
                <a:srgbClr val="000000"/>
              </a:solidFill>
              <a:latin typeface="Arial Rounded MT Bold"/>
              <a:cs typeface="Arial Rounded MT Bold"/>
            </a:endParaRPr>
          </a:p>
          <a:p>
            <a:endParaRPr lang="en-US" sz="2400" dirty="0">
              <a:solidFill>
                <a:srgbClr val="000000"/>
              </a:solidFill>
              <a:latin typeface="Arial Rounded MT Bold"/>
              <a:cs typeface="Arial Rounded MT Bold"/>
            </a:endParaRPr>
          </a:p>
        </p:txBody>
      </p:sp>
    </p:spTree>
    <p:extLst>
      <p:ext uri="{BB962C8B-B14F-4D97-AF65-F5344CB8AC3E}">
        <p14:creationId xmlns:p14="http://schemas.microsoft.com/office/powerpoint/2010/main" val="90623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2">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739708"/>
            <a:ext cx="7549643" cy="830997"/>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 Catholicism</a:t>
            </a:r>
            <a:endParaRPr lang="en-US" sz="4800" b="1" dirty="0"/>
          </a:p>
        </p:txBody>
      </p:sp>
      <p:sp>
        <p:nvSpPr>
          <p:cNvPr id="6" name="TextBox 5"/>
          <p:cNvSpPr txBox="1"/>
          <p:nvPr/>
        </p:nvSpPr>
        <p:spPr>
          <a:xfrm>
            <a:off x="1130354" y="2372648"/>
            <a:ext cx="6879803" cy="4062651"/>
          </a:xfrm>
          <a:prstGeom prst="rect">
            <a:avLst/>
          </a:prstGeom>
          <a:noFill/>
        </p:spPr>
        <p:txBody>
          <a:bodyPr wrap="square" rtlCol="0">
            <a:spAutoFit/>
          </a:bodyPr>
          <a:lstStyle/>
          <a:p>
            <a:pPr marL="342900" indent="-342900">
              <a:buAutoNum type="arabicPeriod"/>
            </a:pPr>
            <a:r>
              <a:rPr lang="en-US" sz="2400" dirty="0" smtClean="0">
                <a:latin typeface="Arial Rounded MT Bold"/>
                <a:cs typeface="Arial Rounded MT Bold"/>
              </a:rPr>
              <a:t>The Papacy</a:t>
            </a:r>
          </a:p>
          <a:p>
            <a:pPr marL="342900" indent="-342900">
              <a:buAutoNum type="arabicPeriod"/>
            </a:pPr>
            <a:r>
              <a:rPr lang="en-US" sz="2400" dirty="0" smtClean="0">
                <a:latin typeface="Arial Rounded MT Bold"/>
                <a:cs typeface="Arial Rounded MT Bold"/>
              </a:rPr>
              <a:t>The </a:t>
            </a:r>
            <a:r>
              <a:rPr lang="en-US" sz="2400" dirty="0" err="1" smtClean="0">
                <a:latin typeface="Arial Rounded MT Bold"/>
                <a:cs typeface="Arial Rounded MT Bold"/>
              </a:rPr>
              <a:t>Filioque</a:t>
            </a:r>
            <a:endParaRPr lang="en-US" sz="2400" dirty="0" smtClean="0">
              <a:latin typeface="Arial Rounded MT Bold"/>
              <a:cs typeface="Arial Rounded MT Bold"/>
            </a:endParaRPr>
          </a:p>
          <a:p>
            <a:pPr marL="342900" indent="-342900">
              <a:buAutoNum type="arabicPeriod"/>
            </a:pPr>
            <a:r>
              <a:rPr lang="en-US" sz="2400" dirty="0" smtClean="0">
                <a:latin typeface="Arial Rounded MT Bold"/>
                <a:cs typeface="Arial Rounded MT Bold"/>
              </a:rPr>
              <a:t>Purgatory and Indulgences</a:t>
            </a:r>
          </a:p>
          <a:p>
            <a:pPr marL="342900" indent="-342900">
              <a:buAutoNum type="arabicPeriod"/>
            </a:pPr>
            <a:r>
              <a:rPr lang="en-US" sz="2400" dirty="0" smtClean="0">
                <a:latin typeface="Arial Rounded MT Bold"/>
                <a:cs typeface="Arial Rounded MT Bold"/>
              </a:rPr>
              <a:t>The ‘New Dogmas’</a:t>
            </a:r>
          </a:p>
          <a:p>
            <a:pPr lvl="2"/>
            <a:r>
              <a:rPr lang="en-US" sz="2400" dirty="0" smtClean="0">
                <a:latin typeface="Arial Rounded MT Bold"/>
                <a:cs typeface="Arial Rounded MT Bold"/>
              </a:rPr>
              <a:t>Immaculate conception of St. Mary</a:t>
            </a:r>
          </a:p>
          <a:p>
            <a:pPr lvl="2"/>
            <a:r>
              <a:rPr lang="en-US" sz="2400" dirty="0" smtClean="0">
                <a:latin typeface="Arial Rounded MT Bold"/>
                <a:cs typeface="Arial Rounded MT Bold"/>
              </a:rPr>
              <a:t>Papal Infallibility</a:t>
            </a:r>
          </a:p>
          <a:p>
            <a:pPr lvl="2"/>
            <a:r>
              <a:rPr lang="en-US" sz="2400" dirty="0" smtClean="0">
                <a:latin typeface="Arial Rounded MT Bold"/>
                <a:cs typeface="Arial Rounded MT Bold"/>
              </a:rPr>
              <a:t>The Assumption</a:t>
            </a:r>
          </a:p>
          <a:p>
            <a:pPr marL="0" lvl="2"/>
            <a:r>
              <a:rPr lang="en-US" sz="2400" dirty="0" smtClean="0">
                <a:latin typeface="Arial Rounded MT Bold"/>
                <a:cs typeface="Arial Rounded MT Bold"/>
              </a:rPr>
              <a:t>5. Practice</a:t>
            </a:r>
          </a:p>
          <a:p>
            <a:pPr marL="342900" indent="-342900">
              <a:buAutoNum type="arabicPeriod"/>
            </a:pPr>
            <a:endParaRPr lang="en-US" sz="2400" dirty="0" smtClean="0">
              <a:latin typeface="Arial Rounded MT Bold"/>
              <a:cs typeface="Arial Rounded MT Bold"/>
            </a:endParaRPr>
          </a:p>
          <a:p>
            <a:pPr lvl="2"/>
            <a:endParaRPr lang="en-US" sz="2400" dirty="0" smtClean="0">
              <a:latin typeface="Arial Rounded MT Bold"/>
              <a:cs typeface="Arial Rounded MT Bold"/>
            </a:endParaRPr>
          </a:p>
          <a:p>
            <a:pPr lvl="2"/>
            <a:endParaRPr lang="en-US" dirty="0"/>
          </a:p>
        </p:txBody>
      </p:sp>
    </p:spTree>
    <p:extLst>
      <p:ext uri="{BB962C8B-B14F-4D97-AF65-F5344CB8AC3E}">
        <p14:creationId xmlns:p14="http://schemas.microsoft.com/office/powerpoint/2010/main" val="133661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2">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1. Papacy</a:t>
            </a:r>
            <a:endParaRPr lang="en-US" sz="4800" b="1" dirty="0">
              <a:latin typeface="Arial Rounded MT Bold"/>
              <a:cs typeface="Arial Rounded MT Bold"/>
            </a:endParaRPr>
          </a:p>
        </p:txBody>
      </p:sp>
      <p:sp>
        <p:nvSpPr>
          <p:cNvPr id="6" name="TextBox 5"/>
          <p:cNvSpPr txBox="1"/>
          <p:nvPr/>
        </p:nvSpPr>
        <p:spPr>
          <a:xfrm>
            <a:off x="1130353" y="2372648"/>
            <a:ext cx="6879803" cy="3539431"/>
          </a:xfrm>
          <a:prstGeom prst="rect">
            <a:avLst/>
          </a:prstGeom>
          <a:noFill/>
        </p:spPr>
        <p:txBody>
          <a:bodyPr wrap="square" numCol="2" rtlCol="0">
            <a:spAutoFit/>
          </a:bodyPr>
          <a:lstStyle/>
          <a:p>
            <a:pPr lvl="2" algn="ctr"/>
            <a:r>
              <a:rPr lang="en-US" sz="2800" dirty="0" smtClean="0">
                <a:latin typeface="Arial Rounded MT Bold"/>
                <a:cs typeface="Arial Rounded MT Bold"/>
              </a:rPr>
              <a:t>Pope </a:t>
            </a:r>
            <a:r>
              <a:rPr lang="en-US" sz="2800" dirty="0" err="1" smtClean="0">
                <a:latin typeface="Arial Rounded MT Bold"/>
                <a:cs typeface="Arial Rounded MT Bold"/>
              </a:rPr>
              <a:t>Heraclas</a:t>
            </a:r>
            <a:r>
              <a:rPr lang="en-US" sz="2800" dirty="0" smtClean="0">
                <a:latin typeface="Arial Rounded MT Bold"/>
                <a:cs typeface="Arial Rounded MT Bold"/>
              </a:rPr>
              <a:t> (Pope of Alexandria 232-248)</a:t>
            </a:r>
          </a:p>
          <a:p>
            <a:pPr lvl="2"/>
            <a:endParaRPr lang="en-US" sz="2800" dirty="0" smtClean="0">
              <a:latin typeface="Arial Rounded MT Bold"/>
              <a:cs typeface="Arial Rounded MT Bold"/>
            </a:endParaRPr>
          </a:p>
          <a:p>
            <a:pPr lvl="2"/>
            <a:endParaRPr lang="en-US" sz="2800" dirty="0">
              <a:latin typeface="Arial Rounded MT Bold"/>
              <a:cs typeface="Arial Rounded MT Bold"/>
            </a:endParaRPr>
          </a:p>
          <a:p>
            <a:pPr lvl="2"/>
            <a:endParaRPr lang="en-US" sz="2800" dirty="0" smtClean="0">
              <a:latin typeface="Arial Rounded MT Bold"/>
              <a:cs typeface="Arial Rounded MT Bold"/>
            </a:endParaRPr>
          </a:p>
          <a:p>
            <a:pPr lvl="2"/>
            <a:r>
              <a:rPr lang="en-US" sz="2800" dirty="0" smtClean="0">
                <a:latin typeface="Arial Rounded MT Bold"/>
                <a:cs typeface="Arial Rounded MT Bold"/>
              </a:rPr>
              <a:t>Pope  </a:t>
            </a:r>
            <a:r>
              <a:rPr lang="en-US" sz="2800" dirty="0" err="1" smtClean="0">
                <a:latin typeface="Arial Rounded MT Bold"/>
                <a:cs typeface="Arial Rounded MT Bold"/>
              </a:rPr>
              <a:t>Marcellinus</a:t>
            </a:r>
            <a:r>
              <a:rPr lang="en-US" sz="2800" dirty="0" smtClean="0">
                <a:latin typeface="Arial Rounded MT Bold"/>
                <a:cs typeface="Arial Rounded MT Bold"/>
              </a:rPr>
              <a:t> (Pope of Rome 296-304)</a:t>
            </a:r>
            <a:endParaRPr lang="en-US" sz="2800" dirty="0">
              <a:latin typeface="Arial Rounded MT Bold"/>
              <a:cs typeface="Arial Rounded MT Bold"/>
            </a:endParaRPr>
          </a:p>
        </p:txBody>
      </p:sp>
    </p:spTree>
    <p:extLst>
      <p:ext uri="{BB962C8B-B14F-4D97-AF65-F5344CB8AC3E}">
        <p14:creationId xmlns:p14="http://schemas.microsoft.com/office/powerpoint/2010/main" val="99551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Papacy</a:t>
            </a:r>
            <a:endParaRPr lang="en-US" sz="4800" b="1" dirty="0">
              <a:latin typeface="Arial Rounded MT Bold"/>
              <a:cs typeface="Arial Rounded MT Bold"/>
            </a:endParaRPr>
          </a:p>
        </p:txBody>
      </p:sp>
      <p:sp>
        <p:nvSpPr>
          <p:cNvPr id="6" name="TextBox 5"/>
          <p:cNvSpPr txBox="1"/>
          <p:nvPr/>
        </p:nvSpPr>
        <p:spPr>
          <a:xfrm>
            <a:off x="700719" y="2372648"/>
            <a:ext cx="7728088" cy="3108544"/>
          </a:xfrm>
          <a:prstGeom prst="rect">
            <a:avLst/>
          </a:prstGeom>
          <a:noFill/>
        </p:spPr>
        <p:txBody>
          <a:bodyPr wrap="square" numCol="2" rtlCol="0">
            <a:spAutoFit/>
          </a:bodyPr>
          <a:lstStyle/>
          <a:p>
            <a:pPr lvl="2"/>
            <a:r>
              <a:rPr lang="en-US" sz="2800" dirty="0" smtClean="0">
                <a:latin typeface="Arial Rounded MT Bold"/>
                <a:cs typeface="Arial Rounded MT Bold"/>
              </a:rPr>
              <a:t>“First among equals”</a:t>
            </a:r>
          </a:p>
          <a:p>
            <a:pPr lvl="2"/>
            <a:endParaRPr lang="en-US" sz="2800" dirty="0">
              <a:latin typeface="Arial Rounded MT Bold"/>
              <a:cs typeface="Arial Rounded MT Bold"/>
            </a:endParaRPr>
          </a:p>
          <a:p>
            <a:pPr lvl="2"/>
            <a:endParaRPr lang="en-US" sz="2800" dirty="0" smtClean="0">
              <a:latin typeface="Arial Rounded MT Bold"/>
              <a:cs typeface="Arial Rounded MT Bold"/>
            </a:endParaRPr>
          </a:p>
          <a:p>
            <a:pPr lvl="2"/>
            <a:endParaRPr lang="en-US" sz="2800" dirty="0" smtClean="0">
              <a:latin typeface="Arial Rounded MT Bold"/>
              <a:cs typeface="Arial Rounded MT Bold"/>
            </a:endParaRPr>
          </a:p>
          <a:p>
            <a:pPr lvl="2"/>
            <a:r>
              <a:rPr lang="en-US" sz="2800" dirty="0" smtClean="0">
                <a:latin typeface="Arial Rounded MT Bold"/>
                <a:cs typeface="Arial Rounded MT Bold"/>
              </a:rPr>
              <a:t>Universal (catholic)</a:t>
            </a:r>
          </a:p>
          <a:p>
            <a:pPr lvl="2"/>
            <a:r>
              <a:rPr lang="en-US" sz="2800" dirty="0" smtClean="0">
                <a:latin typeface="Arial Rounded MT Bold"/>
                <a:cs typeface="Arial Rounded MT Bold"/>
              </a:rPr>
              <a:t>“Universal Papal Jurisdiction”</a:t>
            </a:r>
          </a:p>
          <a:p>
            <a:pPr lvl="2"/>
            <a:endParaRPr lang="en-US" sz="2800" dirty="0">
              <a:latin typeface="Arial Rounded MT Bold"/>
              <a:cs typeface="Arial Rounded MT Bold"/>
            </a:endParaRPr>
          </a:p>
          <a:p>
            <a:pPr lvl="2"/>
            <a:r>
              <a:rPr lang="en-US" sz="2800" dirty="0" smtClean="0">
                <a:latin typeface="Arial Rounded MT Bold"/>
                <a:cs typeface="Arial Rounded MT Bold"/>
              </a:rPr>
              <a:t>“Vicar of Christ”</a:t>
            </a:r>
          </a:p>
          <a:p>
            <a:pPr lvl="2"/>
            <a:endParaRPr lang="en-US" sz="2800" dirty="0">
              <a:latin typeface="Arial Rounded MT Bold"/>
              <a:cs typeface="Arial Rounded MT Bold"/>
            </a:endParaRPr>
          </a:p>
          <a:p>
            <a:pPr lvl="2"/>
            <a:r>
              <a:rPr lang="en-US" sz="2800" dirty="0" smtClean="0">
                <a:latin typeface="Arial Rounded MT Bold"/>
                <a:cs typeface="Arial Rounded MT Bold"/>
              </a:rPr>
              <a:t>Catholic</a:t>
            </a:r>
            <a:endParaRPr lang="en-US" sz="2800" dirty="0">
              <a:latin typeface="Arial Rounded MT Bold"/>
              <a:cs typeface="Arial Rounded MT Bold"/>
            </a:endParaRPr>
          </a:p>
        </p:txBody>
      </p:sp>
    </p:spTree>
    <p:extLst>
      <p:ext uri="{BB962C8B-B14F-4D97-AF65-F5344CB8AC3E}">
        <p14:creationId xmlns:p14="http://schemas.microsoft.com/office/powerpoint/2010/main" val="423930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2. The “</a:t>
            </a:r>
            <a:r>
              <a:rPr lang="en-US" sz="4800" b="1" dirty="0" err="1" smtClean="0">
                <a:latin typeface="Arial Rounded MT Bold"/>
                <a:cs typeface="Arial Rounded MT Bold"/>
              </a:rPr>
              <a:t>Filioque</a:t>
            </a:r>
            <a:r>
              <a:rPr lang="en-US" sz="4800" b="1" dirty="0" smtClean="0">
                <a:latin typeface="Arial Rounded MT Bold"/>
                <a:cs typeface="Arial Rounded MT Bold"/>
              </a:rPr>
              <a:t>”</a:t>
            </a:r>
            <a:endParaRPr lang="en-US" sz="4800" b="1" dirty="0">
              <a:latin typeface="Arial Rounded MT Bold"/>
              <a:cs typeface="Arial Rounded MT Bold"/>
            </a:endParaRPr>
          </a:p>
        </p:txBody>
      </p:sp>
      <p:sp>
        <p:nvSpPr>
          <p:cNvPr id="6" name="TextBox 5"/>
          <p:cNvSpPr txBox="1"/>
          <p:nvPr/>
        </p:nvSpPr>
        <p:spPr>
          <a:xfrm>
            <a:off x="700718" y="2017048"/>
            <a:ext cx="7728088" cy="4401205"/>
          </a:xfrm>
          <a:prstGeom prst="rect">
            <a:avLst/>
          </a:prstGeom>
          <a:noFill/>
        </p:spPr>
        <p:txBody>
          <a:bodyPr wrap="square" numCol="1" rtlCol="0">
            <a:spAutoFit/>
          </a:bodyPr>
          <a:lstStyle/>
          <a:p>
            <a:pPr lvl="2"/>
            <a:r>
              <a:rPr lang="en-US" sz="2800" dirty="0" smtClean="0">
                <a:latin typeface="Arial Rounded MT Bold"/>
                <a:cs typeface="Arial Rounded MT Bold"/>
              </a:rPr>
              <a:t>“</a:t>
            </a:r>
            <a:r>
              <a:rPr lang="mr-IN" sz="2800" dirty="0" smtClean="0">
                <a:latin typeface="Arial Rounded MT Bold"/>
                <a:cs typeface="Arial Rounded MT Bold"/>
              </a:rPr>
              <a:t>…</a:t>
            </a:r>
            <a:r>
              <a:rPr lang="en-AU" sz="2800" dirty="0" smtClean="0">
                <a:latin typeface="Arial Rounded MT Bold"/>
                <a:cs typeface="Arial Rounded MT Bold"/>
              </a:rPr>
              <a:t>And the Son...”</a:t>
            </a:r>
          </a:p>
          <a:p>
            <a:pPr lvl="2"/>
            <a:endParaRPr lang="en-AU" sz="2800" dirty="0">
              <a:latin typeface="Arial Rounded MT Bold"/>
              <a:cs typeface="Arial Rounded MT Bold"/>
            </a:endParaRPr>
          </a:p>
          <a:p>
            <a:pPr lvl="2"/>
            <a:r>
              <a:rPr lang="en-US" sz="2800" dirty="0" smtClean="0">
                <a:latin typeface="Arial Rounded MT Bold"/>
                <a:cs typeface="Arial Rounded MT Bold"/>
              </a:rPr>
              <a:t>Council of </a:t>
            </a:r>
            <a:r>
              <a:rPr lang="en-US" sz="2800" dirty="0" err="1" smtClean="0">
                <a:latin typeface="Arial Rounded MT Bold"/>
                <a:cs typeface="Arial Rounded MT Bold"/>
              </a:rPr>
              <a:t>Nicea</a:t>
            </a:r>
            <a:r>
              <a:rPr lang="en-US" sz="2800" dirty="0" smtClean="0">
                <a:latin typeface="Arial Rounded MT Bold"/>
                <a:cs typeface="Arial Rounded MT Bold"/>
              </a:rPr>
              <a:t> 325 AD</a:t>
            </a:r>
          </a:p>
          <a:p>
            <a:pPr lvl="2"/>
            <a:r>
              <a:rPr lang="en-US" sz="2800" dirty="0" smtClean="0">
                <a:latin typeface="Arial Rounded MT Bold"/>
                <a:cs typeface="Arial Rounded MT Bold"/>
              </a:rPr>
              <a:t>Council of Constantinople 381 AD</a:t>
            </a:r>
          </a:p>
          <a:p>
            <a:pPr lvl="2"/>
            <a:endParaRPr lang="en-US" sz="2800" dirty="0">
              <a:latin typeface="Arial Rounded MT Bold"/>
              <a:cs typeface="Arial Rounded MT Bold"/>
            </a:endParaRPr>
          </a:p>
          <a:p>
            <a:pPr lvl="2"/>
            <a:r>
              <a:rPr lang="en-US" sz="2800" dirty="0" smtClean="0">
                <a:latin typeface="Arial Rounded MT Bold"/>
                <a:cs typeface="Arial Rounded MT Bold"/>
              </a:rPr>
              <a:t>“But when the Help comes, whom I shall send to you form the Father, the Spirit of truth who proceeds from the Father, He will testify of Me.”  John 15:26</a:t>
            </a:r>
            <a:endParaRPr lang="en-US" sz="2800" dirty="0">
              <a:latin typeface="Arial Rounded MT Bold"/>
              <a:cs typeface="Arial Rounded MT Bold"/>
            </a:endParaRPr>
          </a:p>
        </p:txBody>
      </p:sp>
    </p:spTree>
    <p:extLst>
      <p:ext uri="{BB962C8B-B14F-4D97-AF65-F5344CB8AC3E}">
        <p14:creationId xmlns:p14="http://schemas.microsoft.com/office/powerpoint/2010/main" val="173569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The “</a:t>
            </a:r>
            <a:r>
              <a:rPr lang="en-US" sz="4800" b="1" dirty="0" err="1" smtClean="0">
                <a:latin typeface="Arial Rounded MT Bold"/>
                <a:cs typeface="Arial Rounded MT Bold"/>
              </a:rPr>
              <a:t>Filioque</a:t>
            </a:r>
            <a:r>
              <a:rPr lang="en-US" sz="4800" b="1" dirty="0" smtClean="0">
                <a:latin typeface="Arial Rounded MT Bold"/>
                <a:cs typeface="Arial Rounded MT Bold"/>
              </a:rPr>
              <a:t>”</a:t>
            </a:r>
            <a:endParaRPr lang="en-US" sz="4800" b="1" dirty="0">
              <a:latin typeface="Arial Rounded MT Bold"/>
              <a:cs typeface="Arial Rounded MT Bold"/>
            </a:endParaRPr>
          </a:p>
        </p:txBody>
      </p:sp>
      <p:sp>
        <p:nvSpPr>
          <p:cNvPr id="6" name="TextBox 5"/>
          <p:cNvSpPr txBox="1"/>
          <p:nvPr/>
        </p:nvSpPr>
        <p:spPr>
          <a:xfrm>
            <a:off x="700718" y="2017048"/>
            <a:ext cx="7728088" cy="3539431"/>
          </a:xfrm>
          <a:prstGeom prst="rect">
            <a:avLst/>
          </a:prstGeom>
          <a:noFill/>
        </p:spPr>
        <p:txBody>
          <a:bodyPr wrap="square" numCol="1" rtlCol="0">
            <a:spAutoFit/>
          </a:bodyPr>
          <a:lstStyle/>
          <a:p>
            <a:pPr lvl="2"/>
            <a:r>
              <a:rPr lang="en-AU" sz="2800" dirty="0" smtClean="0">
                <a:latin typeface="Arial Rounded MT Bold"/>
                <a:cs typeface="Arial Rounded MT Bold"/>
              </a:rPr>
              <a:t>Council of Toledo 589AD</a:t>
            </a:r>
          </a:p>
          <a:p>
            <a:pPr lvl="2"/>
            <a:endParaRPr lang="en-AU" sz="2800" dirty="0">
              <a:latin typeface="Arial Rounded MT Bold"/>
              <a:cs typeface="Arial Rounded MT Bold"/>
            </a:endParaRPr>
          </a:p>
          <a:p>
            <a:pPr lvl="2"/>
            <a:r>
              <a:rPr lang="en-AU" sz="2800" dirty="0" smtClean="0">
                <a:latin typeface="Arial Rounded MT Bold"/>
                <a:cs typeface="Arial Rounded MT Bold"/>
              </a:rPr>
              <a:t>Charlemagne tried to force the Roman Church to add this clause ~ 800AD</a:t>
            </a:r>
          </a:p>
          <a:p>
            <a:pPr lvl="2"/>
            <a:endParaRPr lang="en-AU" sz="2800" dirty="0">
              <a:latin typeface="Arial Rounded MT Bold"/>
              <a:cs typeface="Arial Rounded MT Bold"/>
            </a:endParaRPr>
          </a:p>
          <a:p>
            <a:pPr lvl="2"/>
            <a:r>
              <a:rPr lang="en-AU" sz="2800" dirty="0" smtClean="0">
                <a:latin typeface="Arial Rounded MT Bold"/>
                <a:cs typeface="Arial Rounded MT Bold"/>
              </a:rPr>
              <a:t>German King </a:t>
            </a:r>
            <a:r>
              <a:rPr lang="en-AU" sz="2800" dirty="0" err="1" smtClean="0">
                <a:latin typeface="Arial Rounded MT Bold"/>
                <a:cs typeface="Arial Rounded MT Bold"/>
              </a:rPr>
              <a:t>HenryII</a:t>
            </a:r>
            <a:r>
              <a:rPr lang="en-AU" sz="2800" dirty="0" smtClean="0">
                <a:latin typeface="Arial Rounded MT Bold"/>
                <a:cs typeface="Arial Rounded MT Bold"/>
              </a:rPr>
              <a:t> </a:t>
            </a:r>
            <a:r>
              <a:rPr lang="mr-IN" sz="2800" dirty="0" smtClean="0">
                <a:latin typeface="Arial Rounded MT Bold"/>
                <a:cs typeface="Arial Rounded MT Bold"/>
              </a:rPr>
              <a:t>–</a:t>
            </a:r>
            <a:r>
              <a:rPr lang="en-AU" sz="2800" dirty="0" smtClean="0">
                <a:latin typeface="Arial Rounded MT Bold"/>
                <a:cs typeface="Arial Rounded MT Bold"/>
              </a:rPr>
              <a:t> Pope Benedict VIII sung the </a:t>
            </a:r>
            <a:r>
              <a:rPr lang="en-AU" sz="2800" dirty="0" err="1" smtClean="0">
                <a:latin typeface="Arial Rounded MT Bold"/>
                <a:cs typeface="Arial Rounded MT Bold"/>
              </a:rPr>
              <a:t>Filioque</a:t>
            </a:r>
            <a:r>
              <a:rPr lang="en-AU" sz="2800" dirty="0" smtClean="0">
                <a:latin typeface="Arial Rounded MT Bold"/>
                <a:cs typeface="Arial Rounded MT Bold"/>
              </a:rPr>
              <a:t> for the first time in Rome 1014AD</a:t>
            </a:r>
            <a:endParaRPr lang="en-US" sz="2800" dirty="0">
              <a:latin typeface="Arial Rounded MT Bold"/>
              <a:cs typeface="Arial Rounded MT Bold"/>
            </a:endParaRPr>
          </a:p>
        </p:txBody>
      </p:sp>
    </p:spTree>
    <p:extLst>
      <p:ext uri="{BB962C8B-B14F-4D97-AF65-F5344CB8AC3E}">
        <p14:creationId xmlns:p14="http://schemas.microsoft.com/office/powerpoint/2010/main" val="195301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461772" y="153514"/>
            <a:ext cx="835033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3. Purgatory &amp; Indulgences</a:t>
            </a:r>
            <a:endParaRPr lang="en-US" sz="4800" b="1" dirty="0">
              <a:latin typeface="Arial Rounded MT Bold"/>
              <a:cs typeface="Arial Rounded MT Bold"/>
            </a:endParaRPr>
          </a:p>
        </p:txBody>
      </p:sp>
      <p:sp>
        <p:nvSpPr>
          <p:cNvPr id="6" name="TextBox 5"/>
          <p:cNvSpPr txBox="1"/>
          <p:nvPr/>
        </p:nvSpPr>
        <p:spPr>
          <a:xfrm>
            <a:off x="250126" y="2017048"/>
            <a:ext cx="8658180" cy="4832093"/>
          </a:xfrm>
          <a:prstGeom prst="rect">
            <a:avLst/>
          </a:prstGeom>
          <a:noFill/>
        </p:spPr>
        <p:txBody>
          <a:bodyPr wrap="square" numCol="1" rtlCol="0">
            <a:spAutoFit/>
          </a:bodyPr>
          <a:lstStyle/>
          <a:p>
            <a:pPr lvl="2"/>
            <a:r>
              <a:rPr lang="en-AU" sz="2800" dirty="0" smtClean="0">
                <a:latin typeface="Arial Rounded MT Bold"/>
                <a:cs typeface="Arial Rounded MT Bold"/>
              </a:rPr>
              <a:t>An intermediate state after death for the purification of sin </a:t>
            </a:r>
            <a:r>
              <a:rPr lang="mr-IN" sz="2800" dirty="0" smtClean="0">
                <a:latin typeface="Arial Rounded MT Bold"/>
                <a:cs typeface="Arial Rounded MT Bold"/>
              </a:rPr>
              <a:t>–</a:t>
            </a:r>
            <a:r>
              <a:rPr lang="en-AU" sz="2800" dirty="0" smtClean="0">
                <a:latin typeface="Arial Rounded MT Bold"/>
                <a:cs typeface="Arial Rounded MT Bold"/>
              </a:rPr>
              <a:t> temporal punishment</a:t>
            </a:r>
          </a:p>
          <a:p>
            <a:pPr lvl="2"/>
            <a:endParaRPr lang="en-AU" sz="2800" dirty="0">
              <a:latin typeface="Arial Rounded MT Bold"/>
              <a:cs typeface="Arial Rounded MT Bold"/>
            </a:endParaRPr>
          </a:p>
          <a:p>
            <a:pPr lvl="2"/>
            <a:r>
              <a:rPr lang="en-AU" sz="2800" dirty="0" smtClean="0">
                <a:latin typeface="Arial Rounded MT Bold"/>
                <a:cs typeface="Arial Rounded MT Bold"/>
              </a:rPr>
              <a:t>Temporal punishment </a:t>
            </a:r>
            <a:r>
              <a:rPr lang="mr-IN" sz="2800" dirty="0" smtClean="0">
                <a:latin typeface="Arial Rounded MT Bold"/>
                <a:cs typeface="Arial Rounded MT Bold"/>
              </a:rPr>
              <a:t>–</a:t>
            </a:r>
            <a:r>
              <a:rPr lang="en-AU" sz="2800" dirty="0" smtClean="0">
                <a:latin typeface="Arial Rounded MT Bold"/>
                <a:cs typeface="Arial Rounded MT Bold"/>
              </a:rPr>
              <a:t>expiated by Indulgences.</a:t>
            </a:r>
          </a:p>
          <a:p>
            <a:pPr lvl="2"/>
            <a:endParaRPr lang="en-AU" sz="2800" dirty="0">
              <a:latin typeface="Arial Rounded MT Bold"/>
              <a:cs typeface="Arial Rounded MT Bold"/>
            </a:endParaRPr>
          </a:p>
          <a:p>
            <a:pPr lvl="2"/>
            <a:r>
              <a:rPr lang="en-AU" sz="2800" dirty="0" smtClean="0">
                <a:latin typeface="Arial Rounded MT Bold"/>
                <a:cs typeface="Arial Rounded MT Bold"/>
              </a:rPr>
              <a:t>Indulgence = gifts of merits of </a:t>
            </a:r>
            <a:r>
              <a:rPr lang="en-AU" sz="2800" dirty="0">
                <a:latin typeface="Arial Rounded MT Bold"/>
                <a:cs typeface="Arial Rounded MT Bold"/>
              </a:rPr>
              <a:t>C</a:t>
            </a:r>
            <a:r>
              <a:rPr lang="en-AU" sz="2800" dirty="0" smtClean="0">
                <a:latin typeface="Arial Rounded MT Bold"/>
                <a:cs typeface="Arial Rounded MT Bold"/>
              </a:rPr>
              <a:t>hrist &amp; saints</a:t>
            </a:r>
          </a:p>
          <a:p>
            <a:pPr lvl="2"/>
            <a:endParaRPr lang="en-AU" sz="2800" dirty="0">
              <a:latin typeface="Arial Rounded MT Bold"/>
              <a:cs typeface="Arial Rounded MT Bold"/>
            </a:endParaRPr>
          </a:p>
          <a:p>
            <a:pPr lvl="2"/>
            <a:r>
              <a:rPr lang="en-AU" sz="2800" dirty="0" smtClean="0">
                <a:latin typeface="Arial Rounded MT Bold"/>
                <a:cs typeface="Arial Rounded MT Bold"/>
              </a:rPr>
              <a:t>Indulgence is a way to reduce the amount of punishment </a:t>
            </a:r>
            <a:endParaRPr lang="en-US" sz="2800" dirty="0">
              <a:latin typeface="Arial Rounded MT Bold"/>
              <a:cs typeface="Arial Rounded MT Bold"/>
            </a:endParaRPr>
          </a:p>
        </p:txBody>
      </p:sp>
    </p:spTree>
    <p:extLst>
      <p:ext uri="{BB962C8B-B14F-4D97-AF65-F5344CB8AC3E}">
        <p14:creationId xmlns:p14="http://schemas.microsoft.com/office/powerpoint/2010/main" val="41298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Purgatory &amp; Indulgences</a:t>
            </a:r>
            <a:endParaRPr lang="en-US" sz="4800" b="1" dirty="0">
              <a:latin typeface="Arial Rounded MT Bold"/>
              <a:cs typeface="Arial Rounded MT Bold"/>
            </a:endParaRPr>
          </a:p>
        </p:txBody>
      </p:sp>
      <p:sp>
        <p:nvSpPr>
          <p:cNvPr id="6" name="TextBox 5"/>
          <p:cNvSpPr txBox="1"/>
          <p:nvPr/>
        </p:nvSpPr>
        <p:spPr>
          <a:xfrm>
            <a:off x="250126" y="2116934"/>
            <a:ext cx="8658180" cy="1938992"/>
          </a:xfrm>
          <a:prstGeom prst="rect">
            <a:avLst/>
          </a:prstGeom>
          <a:noFill/>
        </p:spPr>
        <p:txBody>
          <a:bodyPr wrap="square" numCol="1" rtlCol="0">
            <a:spAutoFit/>
          </a:bodyPr>
          <a:lstStyle/>
          <a:p>
            <a:r>
              <a:rPr lang="en-US" sz="2400" dirty="0" smtClean="0">
                <a:solidFill>
                  <a:srgbClr val="000000"/>
                </a:solidFill>
                <a:latin typeface="Arial Rounded MT Bold"/>
                <a:cs typeface="Arial Rounded MT Bold"/>
              </a:rPr>
              <a:t>2nd Council of Lyon 1274 AD</a:t>
            </a:r>
            <a:endParaRPr lang="en-US" sz="2400" dirty="0">
              <a:solidFill>
                <a:srgbClr val="000000"/>
              </a:solidFill>
              <a:latin typeface="Arial Rounded MT Bold"/>
              <a:cs typeface="Arial Rounded MT Bold"/>
            </a:endParaRPr>
          </a:p>
          <a:p>
            <a:endParaRPr lang="en-US" sz="2400" dirty="0" smtClean="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1. some </a:t>
            </a:r>
            <a:r>
              <a:rPr lang="en-US" sz="2400" dirty="0">
                <a:solidFill>
                  <a:srgbClr val="000000"/>
                </a:solidFill>
                <a:latin typeface="Arial Rounded MT Bold"/>
                <a:cs typeface="Arial Rounded MT Bold"/>
              </a:rPr>
              <a:t>souls are purified after death;</a:t>
            </a:r>
          </a:p>
          <a:p>
            <a:r>
              <a:rPr lang="en-US" sz="2400" dirty="0" smtClean="0">
                <a:solidFill>
                  <a:srgbClr val="000000"/>
                </a:solidFill>
                <a:latin typeface="Arial Rounded MT Bold"/>
                <a:cs typeface="Arial Rounded MT Bold"/>
              </a:rPr>
              <a:t>2. such </a:t>
            </a:r>
            <a:r>
              <a:rPr lang="en-US" sz="2400" dirty="0">
                <a:solidFill>
                  <a:srgbClr val="000000"/>
                </a:solidFill>
                <a:latin typeface="Arial Rounded MT Bold"/>
                <a:cs typeface="Arial Rounded MT Bold"/>
              </a:rPr>
              <a:t>souls benefit from the prayers and pious duties that the living do for them.</a:t>
            </a:r>
          </a:p>
        </p:txBody>
      </p:sp>
    </p:spTree>
    <p:extLst>
      <p:ext uri="{BB962C8B-B14F-4D97-AF65-F5344CB8AC3E}">
        <p14:creationId xmlns:p14="http://schemas.microsoft.com/office/powerpoint/2010/main" val="97169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thoCatho-2010ed000266__18133.1468952338.500.659.gif"/>
          <p:cNvPicPr>
            <a:picLocks noChangeAspect="1"/>
          </p:cNvPicPr>
          <p:nvPr/>
        </p:nvPicPr>
        <p:blipFill rotWithShape="1">
          <a:blip r:embed="rId3">
            <a:alphaModFix amt="30000"/>
            <a:extLst>
              <a:ext uri="{28A0092B-C50C-407E-A947-70E740481C1C}">
                <a14:useLocalDpi xmlns:a14="http://schemas.microsoft.com/office/drawing/2010/main" val="0"/>
              </a:ext>
            </a:extLst>
          </a:blip>
          <a:srcRect l="3642" t="12276" r="4198" b="42427"/>
          <a:stretch/>
        </p:blipFill>
        <p:spPr>
          <a:xfrm>
            <a:off x="0" y="-76722"/>
            <a:ext cx="9145001" cy="6926071"/>
          </a:xfrm>
          <a:prstGeom prst="rect">
            <a:avLst/>
          </a:prstGeom>
        </p:spPr>
      </p:pic>
      <p:sp>
        <p:nvSpPr>
          <p:cNvPr id="5" name="TextBox 4"/>
          <p:cNvSpPr txBox="1"/>
          <p:nvPr/>
        </p:nvSpPr>
        <p:spPr>
          <a:xfrm>
            <a:off x="879163" y="153514"/>
            <a:ext cx="7549643" cy="1569660"/>
          </a:xfrm>
          <a:prstGeom prst="rect">
            <a:avLst/>
          </a:prstGeom>
          <a:noFill/>
        </p:spPr>
        <p:txBody>
          <a:bodyPr wrap="square" rtlCol="0">
            <a:spAutoFit/>
          </a:bodyPr>
          <a:lstStyle/>
          <a:p>
            <a:r>
              <a:rPr lang="en-US" sz="4800" b="1" dirty="0" smtClean="0">
                <a:latin typeface="Herculanum"/>
                <a:cs typeface="Herculanum"/>
              </a:rPr>
              <a:t>Orthodoxy</a:t>
            </a:r>
            <a:r>
              <a:rPr lang="en-US" sz="4800" b="1" dirty="0" smtClean="0"/>
              <a:t> </a:t>
            </a:r>
            <a:r>
              <a:rPr lang="mr-IN" sz="4800" b="1" dirty="0" smtClean="0"/>
              <a:t>–</a:t>
            </a:r>
            <a:r>
              <a:rPr lang="en-US" sz="4800" b="1" dirty="0" smtClean="0"/>
              <a:t> Catholicism</a:t>
            </a:r>
          </a:p>
          <a:p>
            <a:pPr algn="ctr"/>
            <a:r>
              <a:rPr lang="en-US" sz="4800" b="1" dirty="0" smtClean="0">
                <a:latin typeface="Arial Rounded MT Bold"/>
                <a:cs typeface="Arial Rounded MT Bold"/>
              </a:rPr>
              <a:t>New Dogma</a:t>
            </a:r>
            <a:endParaRPr lang="en-US" sz="4800" b="1" dirty="0">
              <a:latin typeface="Arial Rounded MT Bold"/>
              <a:cs typeface="Arial Rounded MT Bold"/>
            </a:endParaRPr>
          </a:p>
        </p:txBody>
      </p:sp>
      <p:sp>
        <p:nvSpPr>
          <p:cNvPr id="6" name="TextBox 5"/>
          <p:cNvSpPr txBox="1"/>
          <p:nvPr/>
        </p:nvSpPr>
        <p:spPr>
          <a:xfrm>
            <a:off x="250125" y="1635834"/>
            <a:ext cx="4694657" cy="4893647"/>
          </a:xfrm>
          <a:prstGeom prst="rect">
            <a:avLst/>
          </a:prstGeom>
          <a:noFill/>
        </p:spPr>
        <p:txBody>
          <a:bodyPr wrap="square" numCol="1" rtlCol="0">
            <a:spAutoFit/>
          </a:bodyPr>
          <a:lstStyle/>
          <a:p>
            <a:pPr marL="457200" indent="-457200">
              <a:buAutoNum type="arabicPeriod"/>
            </a:pPr>
            <a:r>
              <a:rPr lang="en-US" sz="2400" dirty="0" smtClean="0">
                <a:solidFill>
                  <a:srgbClr val="000000"/>
                </a:solidFill>
                <a:latin typeface="Arial Rounded MT Bold"/>
                <a:cs typeface="Arial Rounded MT Bold"/>
              </a:rPr>
              <a:t>Immaculate conception.</a:t>
            </a:r>
          </a:p>
          <a:p>
            <a:pPr marL="457200" indent="-457200">
              <a:buAutoNum type="arabicPeriod"/>
            </a:pPr>
            <a:endParaRPr lang="en-US" sz="2400" dirty="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St. Mary was by a single grace and privilege conceived without the stain of original sin.</a:t>
            </a:r>
          </a:p>
          <a:p>
            <a:endParaRPr lang="en-US" sz="2400" dirty="0">
              <a:solidFill>
                <a:srgbClr val="000000"/>
              </a:solidFill>
              <a:latin typeface="Arial Rounded MT Bold"/>
              <a:cs typeface="Arial Rounded MT Bold"/>
            </a:endParaRPr>
          </a:p>
          <a:p>
            <a:endParaRPr lang="en-US" sz="2400" dirty="0" smtClean="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Pope Pius  IX </a:t>
            </a:r>
            <a:r>
              <a:rPr lang="mr-IN" sz="2400" dirty="0" smtClean="0">
                <a:solidFill>
                  <a:srgbClr val="000000"/>
                </a:solidFill>
                <a:latin typeface="Arial Rounded MT Bold"/>
                <a:cs typeface="Arial Rounded MT Bold"/>
              </a:rPr>
              <a:t>–</a:t>
            </a:r>
            <a:r>
              <a:rPr lang="en-US" sz="2400" dirty="0" smtClean="0">
                <a:solidFill>
                  <a:srgbClr val="000000"/>
                </a:solidFill>
                <a:latin typeface="Arial Rounded MT Bold"/>
                <a:cs typeface="Arial Rounded MT Bold"/>
              </a:rPr>
              <a:t> 1854 </a:t>
            </a:r>
            <a:r>
              <a:rPr lang="mr-IN" sz="2400" dirty="0" smtClean="0">
                <a:solidFill>
                  <a:srgbClr val="000000"/>
                </a:solidFill>
                <a:latin typeface="Arial Rounded MT Bold"/>
                <a:cs typeface="Arial Rounded MT Bold"/>
              </a:rPr>
              <a:t>–</a:t>
            </a:r>
            <a:r>
              <a:rPr lang="en-US" sz="2400" dirty="0" smtClean="0">
                <a:solidFill>
                  <a:srgbClr val="000000"/>
                </a:solidFill>
                <a:latin typeface="Arial Rounded MT Bold"/>
                <a:cs typeface="Arial Rounded MT Bold"/>
              </a:rPr>
              <a:t> </a:t>
            </a:r>
            <a:r>
              <a:rPr lang="en-US" sz="2400" dirty="0" err="1" smtClean="0">
                <a:solidFill>
                  <a:srgbClr val="000000"/>
                </a:solidFill>
                <a:latin typeface="Arial Rounded MT Bold"/>
                <a:cs typeface="Arial Rounded MT Bold"/>
              </a:rPr>
              <a:t>Ineffabilis</a:t>
            </a:r>
            <a:r>
              <a:rPr lang="en-US" sz="2400" dirty="0" smtClean="0">
                <a:solidFill>
                  <a:srgbClr val="000000"/>
                </a:solidFill>
                <a:latin typeface="Arial Rounded MT Bold"/>
                <a:cs typeface="Arial Rounded MT Bold"/>
              </a:rPr>
              <a:t> Deus (ineffable God)</a:t>
            </a:r>
          </a:p>
          <a:p>
            <a:endParaRPr lang="en-US" sz="2400" dirty="0" smtClean="0">
              <a:solidFill>
                <a:srgbClr val="000000"/>
              </a:solidFill>
              <a:latin typeface="Arial Rounded MT Bold"/>
              <a:cs typeface="Arial Rounded MT Bold"/>
            </a:endParaRPr>
          </a:p>
          <a:p>
            <a:r>
              <a:rPr lang="en-US" sz="2400" dirty="0" smtClean="0">
                <a:solidFill>
                  <a:srgbClr val="000000"/>
                </a:solidFill>
                <a:latin typeface="Arial Rounded MT Bold"/>
                <a:cs typeface="Arial Rounded MT Bold"/>
              </a:rPr>
              <a:t>Romans 5:12</a:t>
            </a:r>
            <a:endParaRPr lang="en-US" sz="2400" dirty="0">
              <a:solidFill>
                <a:srgbClr val="000000"/>
              </a:solidFill>
              <a:latin typeface="Arial Rounded MT Bold"/>
              <a:cs typeface="Arial Rounded MT Bold"/>
            </a:endParaRPr>
          </a:p>
        </p:txBody>
      </p:sp>
      <p:pic>
        <p:nvPicPr>
          <p:cNvPr id="7" name="Picture 6"/>
          <p:cNvPicPr>
            <a:picLocks noChangeAspect="1"/>
          </p:cNvPicPr>
          <p:nvPr/>
        </p:nvPicPr>
        <p:blipFill>
          <a:blip r:embed="rId4"/>
          <a:stretch>
            <a:fillRect/>
          </a:stretch>
        </p:blipFill>
        <p:spPr>
          <a:xfrm>
            <a:off x="5521998" y="1607482"/>
            <a:ext cx="2929349" cy="4109704"/>
          </a:xfrm>
          <a:prstGeom prst="rect">
            <a:avLst/>
          </a:prstGeom>
        </p:spPr>
      </p:pic>
      <p:sp>
        <p:nvSpPr>
          <p:cNvPr id="8" name="Rectangle 7"/>
          <p:cNvSpPr/>
          <p:nvPr/>
        </p:nvSpPr>
        <p:spPr>
          <a:xfrm>
            <a:off x="4694656" y="5645022"/>
            <a:ext cx="4353135" cy="1200329"/>
          </a:xfrm>
          <a:prstGeom prst="rect">
            <a:avLst/>
          </a:prstGeom>
        </p:spPr>
        <p:txBody>
          <a:bodyPr wrap="square">
            <a:spAutoFit/>
          </a:bodyPr>
          <a:lstStyle/>
          <a:p>
            <a:r>
              <a:rPr lang="en-US" dirty="0"/>
              <a:t>Pope Pius IX (1846–1878), during whose papacy the doctrine of papal infallibility was dogmatically defined by the First Vatican Council</a:t>
            </a:r>
          </a:p>
        </p:txBody>
      </p:sp>
    </p:spTree>
    <p:extLst>
      <p:ext uri="{BB962C8B-B14F-4D97-AF65-F5344CB8AC3E}">
        <p14:creationId xmlns:p14="http://schemas.microsoft.com/office/powerpoint/2010/main" val="1078482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1853</TotalTime>
  <Words>1068</Words>
  <Application>Microsoft Macintosh PowerPoint</Application>
  <PresentationFormat>On-screen Show (4:3)</PresentationFormat>
  <Paragraphs>163</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Shenouda Boutros</dc:creator>
  <cp:lastModifiedBy>Shenouda Boutros</cp:lastModifiedBy>
  <cp:revision>28</cp:revision>
  <dcterms:created xsi:type="dcterms:W3CDTF">2019-03-06T11:52:55Z</dcterms:created>
  <dcterms:modified xsi:type="dcterms:W3CDTF">2019-03-08T10:20:13Z</dcterms:modified>
</cp:coreProperties>
</file>